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257" r:id="rId2"/>
    <p:sldId id="268" r:id="rId3"/>
    <p:sldId id="263" r:id="rId4"/>
    <p:sldId id="260" r:id="rId5"/>
    <p:sldId id="287" r:id="rId6"/>
    <p:sldId id="293" r:id="rId7"/>
    <p:sldId id="265" r:id="rId8"/>
    <p:sldId id="281" r:id="rId9"/>
    <p:sldId id="270" r:id="rId10"/>
    <p:sldId id="266" r:id="rId11"/>
    <p:sldId id="292" r:id="rId12"/>
    <p:sldId id="267" r:id="rId13"/>
    <p:sldId id="272" r:id="rId14"/>
    <p:sldId id="271" r:id="rId15"/>
    <p:sldId id="285" r:id="rId16"/>
    <p:sldId id="273" r:id="rId17"/>
    <p:sldId id="274" r:id="rId18"/>
    <p:sldId id="275" r:id="rId19"/>
    <p:sldId id="276" r:id="rId20"/>
    <p:sldId id="283" r:id="rId21"/>
    <p:sldId id="277" r:id="rId22"/>
    <p:sldId id="278" r:id="rId23"/>
    <p:sldId id="288" r:id="rId24"/>
    <p:sldId id="289" r:id="rId25"/>
    <p:sldId id="290" r:id="rId26"/>
    <p:sldId id="291" r:id="rId27"/>
    <p:sldId id="279" r:id="rId28"/>
    <p:sldId id="282" r:id="rId29"/>
    <p:sldId id="264"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327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84FA2F0-4487-41DA-B828-E0AB603761CE}" type="slidenum">
              <a:rPr lang="en-US"/>
              <a:pPr>
                <a:defRPr/>
              </a:pPr>
              <a:t>‹#›</a:t>
            </a:fld>
            <a:endParaRPr lang="en-US"/>
          </a:p>
        </p:txBody>
      </p:sp>
    </p:spTree>
    <p:extLst>
      <p:ext uri="{BB962C8B-B14F-4D97-AF65-F5344CB8AC3E}">
        <p14:creationId xmlns:p14="http://schemas.microsoft.com/office/powerpoint/2010/main" val="2521982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8AD8B3-FB95-4431-A6C0-7F0BB3CA2423}" type="slidenum">
              <a:rPr lang="en-US" altLang="en-US"/>
              <a:pPr/>
              <a:t>1</a:t>
            </a:fld>
            <a:endParaRPr lang="en-US" alt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smtClean="0"/>
              <a:t>Purpose -- to present a brief introduction to Mars, why to me it is the ultimate object to observe </a:t>
            </a:r>
          </a:p>
          <a:p>
            <a:pPr eaLnBrk="1" hangingPunct="1"/>
            <a:endParaRPr lang="en-US" altLang="en-US" smtClean="0"/>
          </a:p>
          <a:p>
            <a:pPr eaLnBrk="1" hangingPunct="1"/>
            <a:r>
              <a:rPr lang="en-US" altLang="en-US" smtClean="0"/>
              <a:t>Next month I will focus on how to get the most out of observing Mars</a:t>
            </a:r>
          </a:p>
          <a:p>
            <a:pPr eaLnBrk="1" hangingPunct="1"/>
            <a:endParaRPr lang="en-US" altLang="en-US" smtClean="0"/>
          </a:p>
          <a:p>
            <a:pPr eaLnBrk="1" hangingPunct="1"/>
            <a:r>
              <a:rPr lang="en-US" altLang="en-US" smtClean="0"/>
              <a:t>Please keep in mind during this talk that I am not an expert on Mars -- only someone who has an interest in observing the planet through a small telescope -- to enjoy observing an object you  must first know about that object</a:t>
            </a:r>
          </a:p>
          <a:p>
            <a:pPr eaLnBrk="1" hangingPunct="1"/>
            <a:endParaRPr lang="en-US" altLang="en-US" smtClean="0"/>
          </a:p>
          <a:p>
            <a:pPr eaLnBrk="1" hangingPunct="1"/>
            <a:r>
              <a:rPr lang="en-US" altLang="en-US" smtClean="0"/>
              <a:t>Also I would like to thank NASA and all of its associated contractors for supplying most of the images for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499D8E-BDF2-48B6-BB87-B319ACB28304}" type="slidenum">
              <a:rPr lang="en-US" altLang="en-US"/>
              <a:pPr/>
              <a:t>24</a:t>
            </a:fld>
            <a:endParaRPr lang="en-US" alt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Agathadaemon on the classical canal-filled maps of Schiaparelli (skya-pa-rel-lee) as a curving dark threadlike line.  Agathadaemon is a minor mythological Greek deity of good fortune that had the form of a serpent.  From what I can find out, back then pet snakes were believed to be reincarnations of the family’s ancestors and were considered lucky.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01C668-AD4D-4A40-9A67-7B9B0566BF60}" type="slidenum">
              <a:rPr lang="en-US" altLang="en-US"/>
              <a:pPr/>
              <a:t>25</a:t>
            </a:fld>
            <a:endParaRPr lang="en-US" alt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Argyre (AIR-jir)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8BAE8C-38E7-4B2C-8CE5-3143D7D87245}" type="slidenum">
              <a:rPr lang="en-US" altLang="en-US"/>
              <a:pPr/>
              <a:t>27</a:t>
            </a:fld>
            <a:endParaRPr lang="en-US" alt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t>Look for black spots above the dust clouds – The great volcanoes!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282E8A-B8F2-464E-9818-1107FC1BA85C}" type="slidenum">
              <a:rPr lang="en-US" altLang="en-US"/>
              <a:pPr/>
              <a:t>2</a:t>
            </a:fld>
            <a:endParaRPr lang="en-US" alt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Man’s view of Mars in the past has been based more on imagination than science.  Man’s view of Mars has changed overtime</a:t>
            </a:r>
          </a:p>
          <a:p>
            <a:pPr eaLnBrk="1" hangingPunct="1"/>
            <a:endParaRPr lang="en-US" altLang="en-US" smtClean="0"/>
          </a:p>
          <a:p>
            <a:pPr eaLnBrk="1" hangingPunct="1"/>
            <a:r>
              <a:rPr lang="en-US" altLang="en-US" smtClean="0"/>
              <a:t>When this map was made the bright areas were thought to be continents and dark areas seas (named as bodies of water found around the Mediterranean world)</a:t>
            </a:r>
          </a:p>
          <a:p>
            <a:pPr eaLnBrk="1" hangingPunct="1"/>
            <a:endParaRPr lang="en-US" altLang="en-US" smtClean="0"/>
          </a:p>
          <a:p>
            <a:pPr eaLnBrk="1" hangingPunct="1"/>
            <a:r>
              <a:rPr lang="en-US" altLang="en-US" smtClean="0"/>
              <a:t>When I was 5 yrs and went to bed with my 1</a:t>
            </a:r>
            <a:r>
              <a:rPr lang="en-US" altLang="en-US" baseline="30000" smtClean="0"/>
              <a:t>st</a:t>
            </a:r>
            <a:r>
              <a:rPr lang="en-US" altLang="en-US" smtClean="0"/>
              <a:t> Mars book under my pillow – Mars was home to an advanced race of intelligent beings living in crystalline cities surrounded with lust seasonal vegetation and thousands of miles of canals brimming with water.</a:t>
            </a:r>
          </a:p>
          <a:p>
            <a:pPr eaLnBrk="1" hangingPunct="1"/>
            <a:endParaRPr lang="en-US" altLang="en-US" smtClean="0"/>
          </a:p>
          <a:p>
            <a:pPr eaLnBrk="1" hangingPunct="1"/>
            <a:r>
              <a:rPr lang="en-US" altLang="en-US" smtClean="0"/>
              <a:t>By the time I started seriously observing Mars, Mars had changed in my mind to a place where it always had been a cold, dry, barren desert, a thin atmosphere without protection from ultraviolet rays and little hope for life.</a:t>
            </a:r>
          </a:p>
          <a:p>
            <a:pPr eaLnBrk="1" hangingPunct="1"/>
            <a:endParaRPr lang="en-US" altLang="en-US" smtClean="0"/>
          </a:p>
          <a:p>
            <a:pPr eaLnBrk="1" hangingPunct="1"/>
            <a:r>
              <a:rPr lang="en-US" altLang="en-US" smtClean="0"/>
              <a:t>But once again my views of Mars have been shattered in the past couple of years mainly buy the data gathered by the Mars Global Surveyor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24DE4D-3228-48D1-B332-871B10D0C663}" type="slidenum">
              <a:rPr lang="en-US" altLang="en-US"/>
              <a:pPr/>
              <a:t>5</a:t>
            </a:fld>
            <a:endParaRPr lang="en-US" alt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Compared to Earth, Mars has a very elliptical Orbit.  While Earth’s seasons are about equal – those on Mars are not.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3E77E9-11E3-4EF6-AA68-E71D3EA0F10F}" type="slidenum">
              <a:rPr lang="en-US" altLang="en-US"/>
              <a:pPr/>
              <a:t>7</a:t>
            </a:fld>
            <a:endParaRPr lang="en-US" alt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My goal is to make sure that you get the most out of this opposition.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4034F3-D7EE-47D7-BFC2-587B0CC42368}" type="slidenum">
              <a:rPr lang="en-US" altLang="en-US"/>
              <a:pPr/>
              <a:t>8</a:t>
            </a:fld>
            <a:endParaRPr lang="en-US" alt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t>Schiaparelli late 19</a:t>
            </a:r>
            <a:r>
              <a:rPr lang="en-US" altLang="en-US" baseline="30000" smtClean="0"/>
              <a:t>th</a:t>
            </a:r>
            <a:r>
              <a:rPr lang="en-US" altLang="en-US" smtClean="0"/>
              <a:t> century – color blind which made color hues invisible but increased contrast – where two areas of slightly different contrast came together he saw a line.  Today, I view Mars through the filter of knowing that there are no canals, therefore when I see a faint line I try  some filters and tease out the contrast areas. It is likely that my perception of Mars (and thus my drawings) would have looked different if I was observing at the turn of the 20</a:t>
            </a:r>
            <a:r>
              <a:rPr lang="en-US" altLang="en-US" baseline="30000" smtClean="0"/>
              <a:t>th</a:t>
            </a:r>
            <a:r>
              <a:rPr lang="en-US" altLang="en-US" smtClean="0"/>
              <a:t> century. </a:t>
            </a:r>
          </a:p>
          <a:p>
            <a:pPr eaLnBrk="1" hangingPunct="1"/>
            <a:endParaRPr lang="en-US" altLang="en-US" smtClean="0"/>
          </a:p>
          <a:p>
            <a:pPr eaLnBrk="1" hangingPunct="1"/>
            <a:r>
              <a:rPr lang="en-US" altLang="en-US" smtClean="0"/>
              <a:t>If you see lines draw them.  If your drawing of Mars is covered with lines I would not recommend that you not show them to anyone.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F5764B-180D-48CB-8A63-5FEDC3F73DEF}" type="slidenum">
              <a:rPr lang="en-US" altLang="en-US"/>
              <a:pPr/>
              <a:t>9</a:t>
            </a:fld>
            <a:endParaRPr lang="en-US" alt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On my 18” f4.5 Dobsonian has a mirror to die for.  But it has a diffraction-limited field of only 0.08 inches across.  For Mars close does not cut it.  A laser on its own will not do it – Use a barlowed laser or autocollimator or your buddy with the 4” apo is going to embarrass the hell out of you!</a:t>
            </a:r>
          </a:p>
          <a:p>
            <a:pPr eaLnBrk="1" hangingPunct="1"/>
            <a:r>
              <a:rPr lang="en-US" altLang="en-US" smtClean="0"/>
              <a:t>If you sneeze re-collimate, if you forget to sneeze do it anyway.  I do not believe in off masking your mirror, you paid good money for it – use it, if too bright use a filter. </a:t>
            </a:r>
          </a:p>
          <a:p>
            <a:pPr eaLnBrk="1" hangingPunct="1"/>
            <a:endParaRPr lang="en-US" altLang="en-US" smtClean="0"/>
          </a:p>
          <a:p>
            <a:pPr eaLnBrk="1" hangingPunct="1"/>
            <a:r>
              <a:rPr lang="en-US" altLang="en-US" smtClean="0"/>
              <a:t>It is nice to have a rock solid motor drive that tracks smoothly at 300+x – observing Mars is demanding and it is nice to give your eyes a rest and take a sip of hot chocolate – then return and have Mars still in the center of the eyepiece – being able to sit down to observe and focus on the planet not having to worry about the mount or Mars slipping off the edge will really help – not a necessity but it helps  </a:t>
            </a:r>
          </a:p>
          <a:p>
            <a:pPr eaLnBrk="1" hangingPunct="1"/>
            <a:endParaRPr lang="en-US" altLang="en-US" smtClean="0"/>
          </a:p>
          <a:p>
            <a:pPr eaLnBrk="1" hangingPunct="1"/>
            <a:r>
              <a:rPr lang="en-US" altLang="en-US" smtClean="0"/>
              <a:t>I like my APO because it eliminates collimation from the equation, gives me a smooth running equatorial mount and can observe sitting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548C25-03C0-4C77-A024-376B9ACB36C5}" type="slidenum">
              <a:rPr lang="en-US" altLang="en-US"/>
              <a:pPr/>
              <a:t>11</a:t>
            </a:fld>
            <a:endParaRPr lang="en-US" alt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t>Syrtis (SEAR-tis) Major		Sinus Sabaeus (sa-BYE-us)		Sinus Meridiani (mair-id-ee-AH-nee)</a:t>
            </a:r>
          </a:p>
          <a:p>
            <a:pPr eaLnBrk="1" hangingPunct="1"/>
            <a:r>
              <a:rPr lang="en-US" altLang="en-US" smtClean="0"/>
              <a:t>Sinus Sirenum (Sir-ee-num)	Sinus Cimmerium (sim-AIR-ee-um)	Sinus Tyrrhenum (tir-reen-um)</a:t>
            </a:r>
          </a:p>
          <a:p>
            <a:pPr eaLnBrk="1" hangingPunct="1"/>
            <a:r>
              <a:rPr lang="en-US" altLang="en-US" smtClean="0"/>
              <a:t>Solis Lacus (LAH-kus)		Mare Erythraeum (air-ih-thry-um)	Elysium (ih-LEE-zee-um)</a:t>
            </a:r>
          </a:p>
          <a:p>
            <a:pPr eaLnBrk="1" hangingPunct="1"/>
            <a:r>
              <a:rPr lang="en-US" altLang="en-US" smtClean="0"/>
              <a:t>Schiaparelli (Skya-pa-rel-lee)	Argyre (AIR-jir)				Antoniadi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789E64-8F83-4234-9E0C-E1D723E4F673}" type="slidenum">
              <a:rPr lang="en-US" altLang="en-US"/>
              <a:pPr/>
              <a:t>13</a:t>
            </a:fld>
            <a:endParaRPr lang="en-US" alt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t>Brightest clouds occur at the evening limb maybe as bright as polar caps</a:t>
            </a:r>
          </a:p>
          <a:p>
            <a:pPr eaLnBrk="1" hangingPunct="1"/>
            <a:endParaRPr lang="en-US" altLang="en-US" smtClean="0"/>
          </a:p>
          <a:p>
            <a:pPr eaLnBrk="1" hangingPunct="1"/>
            <a:r>
              <a:rPr lang="en-US" altLang="en-US" smtClean="0"/>
              <a:t>Orthographic clouds best seen about 2 hours before reaching the evening limb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64F1BC-CB29-48C4-B6AA-4025B587B659}" type="slidenum">
              <a:rPr lang="en-US" altLang="en-US"/>
              <a:pPr/>
              <a:t>15</a:t>
            </a:fld>
            <a:endParaRPr lang="en-US" alt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t>Orion Multiple Filter Wheel = Red, Green, Blue, Mars B, and blank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8234"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823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smtClean="0"/>
            </a:lvl1pPr>
          </a:lstStyle>
          <a:p>
            <a:pPr>
              <a:defRPr/>
            </a:pPr>
            <a:endParaRPr lang="en-US"/>
          </a:p>
        </p:txBody>
      </p:sp>
      <p:sp>
        <p:nvSpPr>
          <p:cNvPr id="45" name="Rectangle 45"/>
          <p:cNvSpPr>
            <a:spLocks noGrp="1" noChangeArrowheads="1"/>
          </p:cNvSpPr>
          <p:nvPr>
            <p:ph type="ftr" sz="quarter" idx="11"/>
          </p:nvPr>
        </p:nvSpPr>
        <p:spPr/>
        <p:txBody>
          <a:bodyPr/>
          <a:lstStyle>
            <a:lvl1pPr>
              <a:defRPr smtClean="0"/>
            </a:lvl1pPr>
          </a:lstStyle>
          <a:p>
            <a:pPr>
              <a:defRPr/>
            </a:pPr>
            <a:endParaRPr lang="en-US"/>
          </a:p>
        </p:txBody>
      </p:sp>
      <p:sp>
        <p:nvSpPr>
          <p:cNvPr id="46" name="Rectangle 46"/>
          <p:cNvSpPr>
            <a:spLocks noGrp="1" noChangeArrowheads="1"/>
          </p:cNvSpPr>
          <p:nvPr>
            <p:ph type="sldNum" sz="quarter" idx="12"/>
          </p:nvPr>
        </p:nvSpPr>
        <p:spPr/>
        <p:txBody>
          <a:bodyPr/>
          <a:lstStyle>
            <a:lvl1pPr>
              <a:defRPr smtClean="0"/>
            </a:lvl1pPr>
          </a:lstStyle>
          <a:p>
            <a:pPr>
              <a:defRPr/>
            </a:pPr>
            <a:fld id="{7E5CEC9B-C727-4902-BDDC-C7E9A934FE0C}" type="slidenum">
              <a:rPr lang="en-US"/>
              <a:pPr>
                <a:defRPr/>
              </a:pPr>
              <a:t>‹#›</a:t>
            </a:fld>
            <a:endParaRPr lang="en-US"/>
          </a:p>
        </p:txBody>
      </p:sp>
    </p:spTree>
    <p:extLst>
      <p:ext uri="{BB962C8B-B14F-4D97-AF65-F5344CB8AC3E}">
        <p14:creationId xmlns:p14="http://schemas.microsoft.com/office/powerpoint/2010/main" val="169825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EB3EAAE-9F5C-443C-BDF6-44FEDC66F038}" type="slidenum">
              <a:rPr lang="en-US"/>
              <a:pPr>
                <a:defRPr/>
              </a:pPr>
              <a:t>‹#›</a:t>
            </a:fld>
            <a:endParaRPr lang="en-US"/>
          </a:p>
        </p:txBody>
      </p:sp>
    </p:spTree>
    <p:extLst>
      <p:ext uri="{BB962C8B-B14F-4D97-AF65-F5344CB8AC3E}">
        <p14:creationId xmlns:p14="http://schemas.microsoft.com/office/powerpoint/2010/main" val="16064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807F42F-C518-4A09-A722-B09741AF493F}" type="slidenum">
              <a:rPr lang="en-US"/>
              <a:pPr>
                <a:defRPr/>
              </a:pPr>
              <a:t>‹#›</a:t>
            </a:fld>
            <a:endParaRPr lang="en-US"/>
          </a:p>
        </p:txBody>
      </p:sp>
    </p:spTree>
    <p:extLst>
      <p:ext uri="{BB962C8B-B14F-4D97-AF65-F5344CB8AC3E}">
        <p14:creationId xmlns:p14="http://schemas.microsoft.com/office/powerpoint/2010/main" val="176612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4E3AB5AE-D21E-4773-B2C6-A871311B01E6}" type="slidenum">
              <a:rPr lang="en-US"/>
              <a:pPr>
                <a:defRPr/>
              </a:pPr>
              <a:t>‹#›</a:t>
            </a:fld>
            <a:endParaRPr lang="en-US"/>
          </a:p>
        </p:txBody>
      </p:sp>
    </p:spTree>
    <p:extLst>
      <p:ext uri="{BB962C8B-B14F-4D97-AF65-F5344CB8AC3E}">
        <p14:creationId xmlns:p14="http://schemas.microsoft.com/office/powerpoint/2010/main" val="56869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6FA64114-3DA7-483E-8674-D9E4FE588D20}" type="slidenum">
              <a:rPr lang="en-US"/>
              <a:pPr>
                <a:defRPr/>
              </a:pPr>
              <a:t>‹#›</a:t>
            </a:fld>
            <a:endParaRPr lang="en-US"/>
          </a:p>
        </p:txBody>
      </p:sp>
    </p:spTree>
    <p:extLst>
      <p:ext uri="{BB962C8B-B14F-4D97-AF65-F5344CB8AC3E}">
        <p14:creationId xmlns:p14="http://schemas.microsoft.com/office/powerpoint/2010/main" val="339365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8684454D-6708-4552-98DA-18F6D1C423A0}" type="slidenum">
              <a:rPr lang="en-US"/>
              <a:pPr>
                <a:defRPr/>
              </a:pPr>
              <a:t>‹#›</a:t>
            </a:fld>
            <a:endParaRPr lang="en-US"/>
          </a:p>
        </p:txBody>
      </p:sp>
    </p:spTree>
    <p:extLst>
      <p:ext uri="{BB962C8B-B14F-4D97-AF65-F5344CB8AC3E}">
        <p14:creationId xmlns:p14="http://schemas.microsoft.com/office/powerpoint/2010/main" val="38890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7470040-56F0-4FAA-866B-AFA39D611F3C}" type="slidenum">
              <a:rPr lang="en-US"/>
              <a:pPr>
                <a:defRPr/>
              </a:pPr>
              <a:t>‹#›</a:t>
            </a:fld>
            <a:endParaRPr lang="en-US"/>
          </a:p>
        </p:txBody>
      </p:sp>
    </p:spTree>
    <p:extLst>
      <p:ext uri="{BB962C8B-B14F-4D97-AF65-F5344CB8AC3E}">
        <p14:creationId xmlns:p14="http://schemas.microsoft.com/office/powerpoint/2010/main" val="111925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427F163F-8A45-4F06-8800-24A87F88AC95}" type="slidenum">
              <a:rPr lang="en-US"/>
              <a:pPr>
                <a:defRPr/>
              </a:pPr>
              <a:t>‹#›</a:t>
            </a:fld>
            <a:endParaRPr lang="en-US"/>
          </a:p>
        </p:txBody>
      </p:sp>
    </p:spTree>
    <p:extLst>
      <p:ext uri="{BB962C8B-B14F-4D97-AF65-F5344CB8AC3E}">
        <p14:creationId xmlns:p14="http://schemas.microsoft.com/office/powerpoint/2010/main" val="223241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8F1E5AD-2F06-4FC8-A1D1-DBD9065B1E42}" type="slidenum">
              <a:rPr lang="en-US"/>
              <a:pPr>
                <a:defRPr/>
              </a:pPr>
              <a:t>‹#›</a:t>
            </a:fld>
            <a:endParaRPr lang="en-US"/>
          </a:p>
        </p:txBody>
      </p:sp>
    </p:spTree>
    <p:extLst>
      <p:ext uri="{BB962C8B-B14F-4D97-AF65-F5344CB8AC3E}">
        <p14:creationId xmlns:p14="http://schemas.microsoft.com/office/powerpoint/2010/main" val="131296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7C0510C6-767D-4C2F-9277-5E2A2223E822}" type="slidenum">
              <a:rPr lang="en-US"/>
              <a:pPr>
                <a:defRPr/>
              </a:pPr>
              <a:t>‹#›</a:t>
            </a:fld>
            <a:endParaRPr lang="en-US"/>
          </a:p>
        </p:txBody>
      </p:sp>
    </p:spTree>
    <p:extLst>
      <p:ext uri="{BB962C8B-B14F-4D97-AF65-F5344CB8AC3E}">
        <p14:creationId xmlns:p14="http://schemas.microsoft.com/office/powerpoint/2010/main" val="97608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8B2A2F60-0F68-4141-A90D-ADBB1D95EB98}" type="slidenum">
              <a:rPr lang="en-US"/>
              <a:pPr>
                <a:defRPr/>
              </a:pPr>
              <a:t>‹#›</a:t>
            </a:fld>
            <a:endParaRPr lang="en-US"/>
          </a:p>
        </p:txBody>
      </p:sp>
    </p:spTree>
    <p:extLst>
      <p:ext uri="{BB962C8B-B14F-4D97-AF65-F5344CB8AC3E}">
        <p14:creationId xmlns:p14="http://schemas.microsoft.com/office/powerpoint/2010/main" val="381853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FF2C5611-722A-456E-B778-E0E6CE2C4120}" type="slidenum">
              <a:rPr lang="en-US"/>
              <a:pPr>
                <a:defRPr/>
              </a:pPr>
              <a:t>‹#›</a:t>
            </a:fld>
            <a:endParaRPr lang="en-US"/>
          </a:p>
        </p:txBody>
      </p:sp>
    </p:spTree>
    <p:extLst>
      <p:ext uri="{BB962C8B-B14F-4D97-AF65-F5344CB8AC3E}">
        <p14:creationId xmlns:p14="http://schemas.microsoft.com/office/powerpoint/2010/main" val="205387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DD12B85-82BC-4308-8FFF-FC2D2426DDCA}" type="slidenum">
              <a:rPr lang="en-US"/>
              <a:pPr>
                <a:defRPr/>
              </a:pPr>
              <a:t>‹#›</a:t>
            </a:fld>
            <a:endParaRPr lang="en-US"/>
          </a:p>
        </p:txBody>
      </p:sp>
    </p:spTree>
    <p:extLst>
      <p:ext uri="{BB962C8B-B14F-4D97-AF65-F5344CB8AC3E}">
        <p14:creationId xmlns:p14="http://schemas.microsoft.com/office/powerpoint/2010/main" val="159225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CBF931F-5399-45EC-8240-D5A0168DC322}" type="slidenum">
              <a:rPr lang="en-US"/>
              <a:pPr>
                <a:defRPr/>
              </a:pPr>
              <a:t>‹#›</a:t>
            </a:fld>
            <a:endParaRPr lang="en-US"/>
          </a:p>
        </p:txBody>
      </p:sp>
    </p:spTree>
    <p:extLst>
      <p:ext uri="{BB962C8B-B14F-4D97-AF65-F5344CB8AC3E}">
        <p14:creationId xmlns:p14="http://schemas.microsoft.com/office/powerpoint/2010/main" val="301706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717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7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7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5"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37"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0"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4"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8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8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9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19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9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720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12"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defRPr>
            </a:lvl1pPr>
          </a:lstStyle>
          <a:p>
            <a:pPr>
              <a:defRPr/>
            </a:pPr>
            <a:endParaRPr lang="en-US"/>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endParaRPr lang="en-US"/>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2010B7B4-61D8-4A47-8CC4-E6568AEA61A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OBSERVING MARS 2012</a:t>
            </a:r>
          </a:p>
        </p:txBody>
      </p:sp>
      <p:pic>
        <p:nvPicPr>
          <p:cNvPr id="3075" name="Picture 3" descr="hubble-space-telescope-mars-picture"/>
          <p:cNvPicPr>
            <a:picLocks noChangeAspect="1" noChangeArrowheads="1"/>
          </p:cNvPicPr>
          <p:nvPr>
            <p:ph idx="1"/>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2743200" y="1676400"/>
            <a:ext cx="3573463" cy="357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28600" y="1524000"/>
            <a:ext cx="236220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r>
              <a:rPr lang="en-US" altLang="en-US"/>
              <a:t>Mars (god of war)</a:t>
            </a:r>
          </a:p>
          <a:p>
            <a:pPr eaLnBrk="1" hangingPunct="1">
              <a:spcBef>
                <a:spcPct val="50000"/>
              </a:spcBef>
            </a:pPr>
            <a:endParaRPr lang="en-US" altLang="en-US"/>
          </a:p>
          <a:p>
            <a:pPr eaLnBrk="1" hangingPunct="1">
              <a:spcBef>
                <a:spcPct val="50000"/>
              </a:spcBef>
            </a:pPr>
            <a:r>
              <a:rPr lang="en-US" altLang="en-US"/>
              <a:t>Nirgal (star of death)</a:t>
            </a:r>
          </a:p>
          <a:p>
            <a:pPr eaLnBrk="1" hangingPunct="1">
              <a:spcBef>
                <a:spcPct val="50000"/>
              </a:spcBef>
            </a:pPr>
            <a:endParaRPr lang="en-US" altLang="en-US"/>
          </a:p>
          <a:p>
            <a:pPr eaLnBrk="1" hangingPunct="1">
              <a:spcBef>
                <a:spcPct val="50000"/>
              </a:spcBef>
            </a:pPr>
            <a:endParaRPr lang="en-US" altLang="en-US"/>
          </a:p>
        </p:txBody>
      </p:sp>
      <p:sp>
        <p:nvSpPr>
          <p:cNvPr id="3077" name="Text Box 5"/>
          <p:cNvSpPr txBox="1">
            <a:spLocks noChangeArrowheads="1"/>
          </p:cNvSpPr>
          <p:nvPr/>
        </p:nvSpPr>
        <p:spPr bwMode="auto">
          <a:xfrm>
            <a:off x="6705600" y="1676400"/>
            <a:ext cx="21336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sp>
        <p:nvSpPr>
          <p:cNvPr id="3078" name="Text Box 6"/>
          <p:cNvSpPr txBox="1">
            <a:spLocks noChangeArrowheads="1"/>
          </p:cNvSpPr>
          <p:nvPr/>
        </p:nvSpPr>
        <p:spPr bwMode="auto">
          <a:xfrm>
            <a:off x="6248400" y="1981200"/>
            <a:ext cx="27432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a:p>
            <a:pPr eaLnBrk="1" hangingPunct="1">
              <a:spcBef>
                <a:spcPct val="50000"/>
              </a:spcBef>
            </a:pPr>
            <a:r>
              <a:rPr lang="en-US" altLang="en-US"/>
              <a:t> Angakara (burning coal)</a:t>
            </a:r>
          </a:p>
          <a:p>
            <a:pPr eaLnBrk="1" hangingPunct="1">
              <a:spcBef>
                <a:spcPct val="50000"/>
              </a:spcBef>
            </a:pPr>
            <a:endParaRPr lang="en-US" altLang="en-US"/>
          </a:p>
          <a:p>
            <a:pPr eaLnBrk="1" hangingPunct="1">
              <a:spcBef>
                <a:spcPct val="50000"/>
              </a:spcBef>
            </a:pPr>
            <a:r>
              <a:rPr lang="en-US" altLang="en-US"/>
              <a:t> Huoxing (fire star)</a:t>
            </a:r>
          </a:p>
        </p:txBody>
      </p:sp>
      <p:sp>
        <p:nvSpPr>
          <p:cNvPr id="3079" name="Text Box 7"/>
          <p:cNvSpPr txBox="1">
            <a:spLocks noChangeArrowheads="1"/>
          </p:cNvSpPr>
          <p:nvPr/>
        </p:nvSpPr>
        <p:spPr bwMode="auto">
          <a:xfrm>
            <a:off x="914400" y="5257800"/>
            <a:ext cx="7620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a:p>
            <a:pPr eaLnBrk="1" hangingPunct="1">
              <a:spcBef>
                <a:spcPct val="50000"/>
              </a:spcBef>
            </a:pPr>
            <a:r>
              <a:rPr lang="en-US" altLang="en-US"/>
              <a:t>                A DROP OF CURDLED BLOOD IN THE NIGHT SKY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pbig"/>
          <p:cNvPicPr>
            <a:picLocks noChangeAspect="1" noChangeArrowheads="1"/>
          </p:cNvPicPr>
          <p:nvPr>
            <p:ph/>
          </p:nvPr>
        </p:nvPicPr>
        <p:blipFill>
          <a:blip r:embed="rId2">
            <a:lum bright="-6000" contrast="12000"/>
            <a:extLst>
              <a:ext uri="{28A0092B-C50C-407E-A947-70E740481C1C}">
                <a14:useLocalDpi xmlns:a14="http://schemas.microsoft.com/office/drawing/2010/main" val="0"/>
              </a:ext>
            </a:extLst>
          </a:blip>
          <a:srcRect/>
          <a:stretch>
            <a:fillRect/>
          </a:stretch>
        </p:blipFill>
        <p:spPr>
          <a:xfrm>
            <a:off x="1447800" y="1752600"/>
            <a:ext cx="6629400" cy="365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Text Box 3"/>
          <p:cNvSpPr txBox="1">
            <a:spLocks noChangeArrowheads="1"/>
          </p:cNvSpPr>
          <p:nvPr/>
        </p:nvSpPr>
        <p:spPr bwMode="auto">
          <a:xfrm>
            <a:off x="1219200" y="231775"/>
            <a:ext cx="640080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a:t>      MAP OF MARS AND VISUAL SIDE</a:t>
            </a:r>
          </a:p>
          <a:p>
            <a:pPr algn="ctr" eaLnBrk="1" hangingPunct="1"/>
            <a:r>
              <a:rPr lang="en-US" altLang="en-US"/>
              <a:t>Dark Brown/red Areas = mixed dust sizes or exposed rock</a:t>
            </a:r>
          </a:p>
          <a:p>
            <a:pPr algn="ctr" eaLnBrk="1" hangingPunct="1"/>
            <a:r>
              <a:rPr lang="en-US" altLang="en-US"/>
              <a:t>Light Red Areas = lots of fine-grained dust</a:t>
            </a:r>
          </a:p>
          <a:p>
            <a:pPr algn="ctr" eaLnBrk="1" hangingPunct="1"/>
            <a:r>
              <a:rPr lang="en-US" altLang="en-US"/>
              <a:t>White Areas = clouds, frost, ice, fog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mtClean="0"/>
              <a:t>Getting familiar with Mars</a:t>
            </a:r>
          </a:p>
        </p:txBody>
      </p:sp>
      <p:sp>
        <p:nvSpPr>
          <p:cNvPr id="57347" name="Rectangle 3"/>
          <p:cNvSpPr>
            <a:spLocks noGrp="1" noChangeArrowheads="1"/>
          </p:cNvSpPr>
          <p:nvPr>
            <p:ph type="body" idx="1"/>
          </p:nvPr>
        </p:nvSpPr>
        <p:spPr>
          <a:xfrm>
            <a:off x="304800" y="1600200"/>
            <a:ext cx="8839200" cy="4525963"/>
          </a:xfrm>
        </p:spPr>
        <p:txBody>
          <a:bodyPr/>
          <a:lstStyle/>
          <a:p>
            <a:pPr eaLnBrk="1" hangingPunct="1">
              <a:lnSpc>
                <a:spcPct val="80000"/>
              </a:lnSpc>
              <a:buFont typeface="Wingdings" pitchFamily="2" charset="2"/>
              <a:buNone/>
              <a:defRPr/>
            </a:pPr>
            <a:r>
              <a:rPr lang="en-US" sz="2400" smtClean="0"/>
              <a:t>1) Syrtis Major</a:t>
            </a:r>
            <a:r>
              <a:rPr lang="en-US" sz="2400" baseline="30000" smtClean="0"/>
              <a:t>1</a:t>
            </a:r>
            <a:r>
              <a:rPr lang="en-US" sz="2400" smtClean="0"/>
              <a:t>		  7) Sinus Cimmerium</a:t>
            </a:r>
            <a:r>
              <a:rPr lang="en-US" sz="2400" baseline="30000" smtClean="0"/>
              <a:t>5</a:t>
            </a:r>
          </a:p>
          <a:p>
            <a:pPr eaLnBrk="1" hangingPunct="1">
              <a:lnSpc>
                <a:spcPct val="80000"/>
              </a:lnSpc>
              <a:buFont typeface="Wingdings" pitchFamily="2" charset="2"/>
              <a:buNone/>
              <a:defRPr/>
            </a:pPr>
            <a:r>
              <a:rPr lang="en-US" sz="2400" smtClean="0"/>
              <a:t>2) Hellas</a:t>
            </a:r>
            <a:r>
              <a:rPr lang="en-US" sz="2400" baseline="30000" smtClean="0"/>
              <a:t>2</a:t>
            </a:r>
            <a:r>
              <a:rPr lang="en-US" sz="2400" smtClean="0"/>
              <a:t>	 		  8) Sinus Tryrrhenum</a:t>
            </a:r>
            <a:r>
              <a:rPr lang="en-US" sz="2400" baseline="30000" smtClean="0"/>
              <a:t>5</a:t>
            </a:r>
          </a:p>
          <a:p>
            <a:pPr eaLnBrk="1" hangingPunct="1">
              <a:lnSpc>
                <a:spcPct val="80000"/>
              </a:lnSpc>
              <a:buFont typeface="Wingdings" pitchFamily="2" charset="2"/>
              <a:buNone/>
              <a:defRPr/>
            </a:pPr>
            <a:r>
              <a:rPr lang="en-US" sz="2400" smtClean="0"/>
              <a:t>3) Sinus Sabaeus	  	  9) Proponitis Complex</a:t>
            </a:r>
          </a:p>
          <a:p>
            <a:pPr eaLnBrk="1" hangingPunct="1">
              <a:lnSpc>
                <a:spcPct val="80000"/>
              </a:lnSpc>
              <a:buFont typeface="Wingdings" pitchFamily="2" charset="2"/>
              <a:buNone/>
              <a:defRPr/>
            </a:pPr>
            <a:r>
              <a:rPr lang="en-US" sz="2400" smtClean="0"/>
              <a:t>4) Sinus Meridiani</a:t>
            </a:r>
            <a:r>
              <a:rPr lang="en-US" sz="2400" baseline="30000" smtClean="0"/>
              <a:t>3</a:t>
            </a:r>
            <a:r>
              <a:rPr lang="en-US" sz="2400" smtClean="0"/>
              <a:t> 	           10) Solis Lacus</a:t>
            </a:r>
            <a:r>
              <a:rPr lang="en-US" sz="2400" baseline="30000" smtClean="0"/>
              <a:t>4 </a:t>
            </a:r>
          </a:p>
          <a:p>
            <a:pPr eaLnBrk="1" hangingPunct="1">
              <a:lnSpc>
                <a:spcPct val="80000"/>
              </a:lnSpc>
              <a:buFont typeface="Wingdings" pitchFamily="2" charset="2"/>
              <a:buNone/>
              <a:defRPr/>
            </a:pPr>
            <a:r>
              <a:rPr lang="en-US" sz="2400" smtClean="0"/>
              <a:t>5) Utopia		 	11) Mare Erythraeum 		</a:t>
            </a:r>
          </a:p>
          <a:p>
            <a:pPr eaLnBrk="1" hangingPunct="1">
              <a:lnSpc>
                <a:spcPct val="80000"/>
              </a:lnSpc>
              <a:buFont typeface="Wingdings" pitchFamily="2" charset="2"/>
              <a:buNone/>
              <a:defRPr/>
            </a:pPr>
            <a:r>
              <a:rPr lang="en-US" sz="2400" smtClean="0"/>
              <a:t>6) Sinus Sirenum</a:t>
            </a:r>
            <a:r>
              <a:rPr lang="en-US" sz="2400" baseline="30000" smtClean="0"/>
              <a:t>5</a:t>
            </a:r>
            <a:r>
              <a:rPr lang="en-US" sz="2400" smtClean="0"/>
              <a:t>	           12) Mare Acidalium</a:t>
            </a:r>
          </a:p>
          <a:p>
            <a:pPr eaLnBrk="1" hangingPunct="1">
              <a:lnSpc>
                <a:spcPct val="80000"/>
              </a:lnSpc>
              <a:buFont typeface="Wingdings" pitchFamily="2" charset="2"/>
              <a:buNone/>
              <a:defRPr/>
            </a:pPr>
            <a:r>
              <a:rPr lang="en-US" sz="800" smtClean="0"/>
              <a:t>	</a:t>
            </a:r>
          </a:p>
          <a:p>
            <a:pPr eaLnBrk="1" hangingPunct="1">
              <a:lnSpc>
                <a:spcPct val="80000"/>
              </a:lnSpc>
              <a:buFont typeface="Wingdings" pitchFamily="2" charset="2"/>
              <a:buNone/>
              <a:defRPr/>
            </a:pPr>
            <a:endParaRPr lang="en-US" sz="800" smtClean="0"/>
          </a:p>
          <a:p>
            <a:pPr eaLnBrk="1" hangingPunct="1">
              <a:lnSpc>
                <a:spcPct val="80000"/>
              </a:lnSpc>
              <a:buFont typeface="Wingdings" pitchFamily="2" charset="2"/>
              <a:buNone/>
              <a:defRPr/>
            </a:pPr>
            <a:r>
              <a:rPr lang="en-US" sz="1600" smtClean="0"/>
              <a:t>KEY:</a:t>
            </a:r>
          </a:p>
          <a:p>
            <a:pPr eaLnBrk="1" hangingPunct="1">
              <a:lnSpc>
                <a:spcPct val="80000"/>
              </a:lnSpc>
              <a:buFont typeface="Wingdings" pitchFamily="2" charset="2"/>
              <a:buNone/>
              <a:defRPr/>
            </a:pPr>
            <a:endParaRPr lang="en-US" sz="1600" smtClean="0"/>
          </a:p>
          <a:p>
            <a:pPr eaLnBrk="1" hangingPunct="1">
              <a:lnSpc>
                <a:spcPct val="80000"/>
              </a:lnSpc>
              <a:buFont typeface="Wingdings" pitchFamily="2" charset="2"/>
              <a:buNone/>
              <a:defRPr/>
            </a:pPr>
            <a:r>
              <a:rPr lang="en-US" sz="1600" smtClean="0"/>
              <a:t>1 = means Mediterranean Sea (old names Hourglass Sea, Blue Scorpion, Frasier Sea)</a:t>
            </a:r>
          </a:p>
          <a:p>
            <a:pPr eaLnBrk="1" hangingPunct="1">
              <a:lnSpc>
                <a:spcPct val="80000"/>
              </a:lnSpc>
              <a:buFont typeface="Wingdings" pitchFamily="2" charset="2"/>
              <a:buNone/>
              <a:defRPr/>
            </a:pPr>
            <a:r>
              <a:rPr lang="en-US" sz="1600" smtClean="0"/>
              <a:t>2 = means Greece (largest impact basin in the Solar System)</a:t>
            </a:r>
          </a:p>
          <a:p>
            <a:pPr eaLnBrk="1" hangingPunct="1">
              <a:lnSpc>
                <a:spcPct val="80000"/>
              </a:lnSpc>
              <a:buFont typeface="Wingdings" pitchFamily="2" charset="2"/>
              <a:buNone/>
              <a:defRPr/>
            </a:pPr>
            <a:r>
              <a:rPr lang="en-US" sz="1600" smtClean="0"/>
              <a:t>3 = Dawes’ Forked Bay (zero longitude)</a:t>
            </a:r>
          </a:p>
          <a:p>
            <a:pPr eaLnBrk="1" hangingPunct="1">
              <a:lnSpc>
                <a:spcPct val="80000"/>
              </a:lnSpc>
              <a:buFont typeface="Wingdings" pitchFamily="2" charset="2"/>
              <a:buNone/>
              <a:defRPr/>
            </a:pPr>
            <a:r>
              <a:rPr lang="en-US" sz="1600" smtClean="0"/>
              <a:t>4 = Eye of Mars (Schiaparelli’s “Land of Wonder”)</a:t>
            </a:r>
          </a:p>
          <a:p>
            <a:pPr eaLnBrk="1" hangingPunct="1">
              <a:lnSpc>
                <a:spcPct val="80000"/>
              </a:lnSpc>
              <a:buFont typeface="Wingdings" pitchFamily="2" charset="2"/>
              <a:buNone/>
              <a:defRPr/>
            </a:pPr>
            <a:r>
              <a:rPr lang="en-US" sz="1600" smtClean="0"/>
              <a:t>5 = Schiaparelli’s “Great Diaphragm”</a:t>
            </a:r>
          </a:p>
          <a:p>
            <a:pPr eaLnBrk="1" hangingPunct="1">
              <a:lnSpc>
                <a:spcPct val="80000"/>
              </a:lnSpc>
              <a:buFont typeface="Wingdings" pitchFamily="2" charset="2"/>
              <a:buNone/>
              <a:defRPr/>
            </a:pPr>
            <a:r>
              <a:rPr lang="en-US" sz="800" smtClean="0"/>
              <a:t>		      </a:t>
            </a:r>
          </a:p>
          <a:p>
            <a:pPr eaLnBrk="1" hangingPunct="1">
              <a:lnSpc>
                <a:spcPct val="80000"/>
              </a:lnSpc>
              <a:buFont typeface="Wingdings" pitchFamily="2" charset="2"/>
              <a:buNone/>
              <a:defRPr/>
            </a:pPr>
            <a:endParaRPr lang="en-US" sz="800" smtClean="0"/>
          </a:p>
          <a:p>
            <a:pPr eaLnBrk="1" hangingPunct="1">
              <a:lnSpc>
                <a:spcPct val="80000"/>
              </a:lnSpc>
              <a:buFont typeface="Wingdings" pitchFamily="2" charset="2"/>
              <a:buNone/>
              <a:defRPr/>
            </a:pPr>
            <a:r>
              <a:rPr lang="en-US" sz="80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MARS ORIENTATION</a:t>
            </a:r>
          </a:p>
        </p:txBody>
      </p:sp>
      <p:pic>
        <p:nvPicPr>
          <p:cNvPr id="14339" name="Picture 3" descr="mars"/>
          <p:cNvPicPr>
            <a:picLocks noChangeAspect="1" noChangeArrowheads="1"/>
          </p:cNvPicPr>
          <p:nvPr>
            <p:ph sz="half" idx="1"/>
          </p:nvPr>
        </p:nvPicPr>
        <p:blipFill>
          <a:blip r:embed="rId2">
            <a:lum bright="-30000" contrast="36000"/>
            <a:extLst>
              <a:ext uri="{28A0092B-C50C-407E-A947-70E740481C1C}">
                <a14:useLocalDpi xmlns:a14="http://schemas.microsoft.com/office/drawing/2010/main" val="0"/>
              </a:ext>
            </a:extLst>
          </a:blip>
          <a:srcRect l="9680" t="5844" r="7587" b="7097"/>
          <a:stretch>
            <a:fillRect/>
          </a:stretch>
        </p:blipFill>
        <p:spPr>
          <a:xfrm>
            <a:off x="228600" y="1295400"/>
            <a:ext cx="4351338" cy="286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descr="Mars1"/>
          <p:cNvPicPr>
            <a:picLocks noChangeAspect="1" noChangeArrowheads="1"/>
          </p:cNvPicPr>
          <p:nvPr>
            <p:ph sz="half" idx="2"/>
          </p:nvPr>
        </p:nvPicPr>
        <p:blipFill>
          <a:blip r:embed="rId3">
            <a:lum bright="-18000" contrast="36000"/>
            <a:extLst>
              <a:ext uri="{28A0092B-C50C-407E-A947-70E740481C1C}">
                <a14:useLocalDpi xmlns:a14="http://schemas.microsoft.com/office/drawing/2010/main" val="0"/>
              </a:ext>
            </a:extLst>
          </a:blip>
          <a:srcRect l="23094" t="43748" r="24324" b="18349"/>
          <a:stretch>
            <a:fillRect/>
          </a:stretch>
        </p:blipFill>
        <p:spPr>
          <a:xfrm>
            <a:off x="4800600" y="1295400"/>
            <a:ext cx="39624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5"/>
          <p:cNvSpPr txBox="1">
            <a:spLocks noChangeArrowheads="1"/>
          </p:cNvSpPr>
          <p:nvPr/>
        </p:nvSpPr>
        <p:spPr bwMode="auto">
          <a:xfrm>
            <a:off x="533400" y="4953000"/>
            <a:ext cx="83058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Day on Mars = 24 hours, 37 minutes – therefore if you observe the same time night after night the surface features appears to back up (anti-rotational) about 9 degrees every night causing an illusory retrograde rotation of about 36 days. </a:t>
            </a:r>
          </a:p>
          <a:p>
            <a:pPr eaLnBrk="1" hangingPunct="1">
              <a:spcBef>
                <a:spcPct val="50000"/>
              </a:spcBef>
            </a:pPr>
            <a:r>
              <a:rPr lang="en-US" altLang="en-US"/>
              <a:t>Polar caps will be offset from the apparent up and down in your eye-piece.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114800" y="274638"/>
            <a:ext cx="5029200" cy="944562"/>
          </a:xfrm>
        </p:spPr>
        <p:txBody>
          <a:bodyPr/>
          <a:lstStyle/>
          <a:p>
            <a:pPr eaLnBrk="1" hangingPunct="1">
              <a:defRPr/>
            </a:pPr>
            <a:r>
              <a:rPr lang="en-US" sz="4000" smtClean="0"/>
              <a:t>   </a:t>
            </a:r>
            <a:r>
              <a:rPr lang="en-US" sz="3200" b="1" smtClean="0"/>
              <a:t>MARTIAN   </a:t>
            </a:r>
            <a:br>
              <a:rPr lang="en-US" sz="3200" b="1" smtClean="0"/>
            </a:br>
            <a:r>
              <a:rPr lang="en-US" sz="3200" b="1" smtClean="0"/>
              <a:t> METEOROLOGY</a:t>
            </a:r>
          </a:p>
        </p:txBody>
      </p:sp>
      <p:sp>
        <p:nvSpPr>
          <p:cNvPr id="28675" name="Rectangle 3"/>
          <p:cNvSpPr>
            <a:spLocks noGrp="1" noChangeArrowheads="1"/>
          </p:cNvSpPr>
          <p:nvPr>
            <p:ph type="body" sz="half" idx="1"/>
          </p:nvPr>
        </p:nvSpPr>
        <p:spPr>
          <a:xfrm>
            <a:off x="457200" y="304800"/>
            <a:ext cx="4038600" cy="5516563"/>
          </a:xfrm>
        </p:spPr>
        <p:txBody>
          <a:bodyPr/>
          <a:lstStyle/>
          <a:p>
            <a:pPr eaLnBrk="1" hangingPunct="1">
              <a:lnSpc>
                <a:spcPct val="80000"/>
              </a:lnSpc>
              <a:defRPr/>
            </a:pPr>
            <a:r>
              <a:rPr lang="en-US" sz="1800" b="1" smtClean="0"/>
              <a:t>Discrete Atmospheric Clouds</a:t>
            </a:r>
          </a:p>
          <a:p>
            <a:pPr lvl="1" eaLnBrk="1" hangingPunct="1">
              <a:lnSpc>
                <a:spcPct val="80000"/>
              </a:lnSpc>
              <a:defRPr/>
            </a:pPr>
            <a:r>
              <a:rPr lang="en-US" sz="1600" b="1" smtClean="0"/>
              <a:t>Orographic (Bright in Blue; Faint in Green and Orange) --best seen about two hours before sunset</a:t>
            </a:r>
          </a:p>
          <a:p>
            <a:pPr lvl="1" eaLnBrk="1" hangingPunct="1">
              <a:lnSpc>
                <a:spcPct val="80000"/>
              </a:lnSpc>
              <a:defRPr/>
            </a:pPr>
            <a:r>
              <a:rPr lang="en-US" sz="1600" b="1" smtClean="0"/>
              <a:t> Localized – e.g. Syrtis Blue Cloud (Best in Blue)</a:t>
            </a:r>
          </a:p>
          <a:p>
            <a:pPr lvl="1" eaLnBrk="1" hangingPunct="1">
              <a:lnSpc>
                <a:spcPct val="80000"/>
              </a:lnSpc>
              <a:defRPr/>
            </a:pPr>
            <a:endParaRPr lang="en-US" sz="1600" b="1" smtClean="0"/>
          </a:p>
          <a:p>
            <a:pPr eaLnBrk="1" hangingPunct="1">
              <a:lnSpc>
                <a:spcPct val="80000"/>
              </a:lnSpc>
              <a:defRPr/>
            </a:pPr>
            <a:r>
              <a:rPr lang="en-US" sz="1800" b="1" smtClean="0"/>
              <a:t>Morning &amp; Evening Clouds</a:t>
            </a:r>
            <a:r>
              <a:rPr lang="en-US" sz="1600" b="1" smtClean="0"/>
              <a:t> (Best in Blue) -- Evening Cloud can be as bright as the polar caps</a:t>
            </a:r>
          </a:p>
          <a:p>
            <a:pPr eaLnBrk="1" hangingPunct="1">
              <a:lnSpc>
                <a:spcPct val="80000"/>
              </a:lnSpc>
              <a:defRPr/>
            </a:pPr>
            <a:endParaRPr lang="en-US" sz="1600" b="1" smtClean="0"/>
          </a:p>
          <a:p>
            <a:pPr eaLnBrk="1" hangingPunct="1">
              <a:lnSpc>
                <a:spcPct val="80000"/>
              </a:lnSpc>
              <a:defRPr/>
            </a:pPr>
            <a:r>
              <a:rPr lang="en-US" sz="1800" b="1" smtClean="0"/>
              <a:t>Limb Brightening</a:t>
            </a:r>
          </a:p>
          <a:p>
            <a:pPr lvl="1" eaLnBrk="1" hangingPunct="1">
              <a:lnSpc>
                <a:spcPct val="80000"/>
              </a:lnSpc>
              <a:defRPr/>
            </a:pPr>
            <a:r>
              <a:rPr lang="en-US" sz="1600" b="1" smtClean="0"/>
              <a:t> Scattering of Dust (Best in Red)</a:t>
            </a:r>
          </a:p>
          <a:p>
            <a:pPr lvl="1" eaLnBrk="1" hangingPunct="1">
              <a:lnSpc>
                <a:spcPct val="80000"/>
              </a:lnSpc>
              <a:defRPr/>
            </a:pPr>
            <a:r>
              <a:rPr lang="en-US" sz="1600" b="1" smtClean="0"/>
              <a:t> Scattering of Dry Ice Particles (Best in Blue)</a:t>
            </a:r>
          </a:p>
          <a:p>
            <a:pPr lvl="1" eaLnBrk="1" hangingPunct="1">
              <a:lnSpc>
                <a:spcPct val="80000"/>
              </a:lnSpc>
              <a:buFontTx/>
              <a:buNone/>
              <a:defRPr/>
            </a:pPr>
            <a:endParaRPr lang="en-US" sz="1600" b="1" smtClean="0"/>
          </a:p>
          <a:p>
            <a:pPr eaLnBrk="1" hangingPunct="1">
              <a:lnSpc>
                <a:spcPct val="80000"/>
              </a:lnSpc>
              <a:defRPr/>
            </a:pPr>
            <a:r>
              <a:rPr lang="en-US" sz="1800" b="1" smtClean="0"/>
              <a:t>Surface Frosts</a:t>
            </a:r>
            <a:r>
              <a:rPr lang="en-US" sz="1600" b="1" smtClean="0"/>
              <a:t> (Green best -- has sharp edges)</a:t>
            </a:r>
          </a:p>
          <a:p>
            <a:pPr eaLnBrk="1" hangingPunct="1">
              <a:lnSpc>
                <a:spcPct val="80000"/>
              </a:lnSpc>
              <a:defRPr/>
            </a:pPr>
            <a:endParaRPr lang="en-US" sz="1600" b="1" smtClean="0"/>
          </a:p>
          <a:p>
            <a:pPr eaLnBrk="1" hangingPunct="1">
              <a:lnSpc>
                <a:spcPct val="80000"/>
              </a:lnSpc>
              <a:defRPr/>
            </a:pPr>
            <a:r>
              <a:rPr lang="en-US" sz="1800" b="1" smtClean="0"/>
              <a:t>Low level fog or Clouds</a:t>
            </a:r>
            <a:r>
              <a:rPr lang="en-US" sz="1600" b="1" smtClean="0"/>
              <a:t> (Green best --has hazy edges) </a:t>
            </a:r>
          </a:p>
          <a:p>
            <a:pPr eaLnBrk="1" hangingPunct="1">
              <a:lnSpc>
                <a:spcPct val="80000"/>
              </a:lnSpc>
              <a:defRPr/>
            </a:pPr>
            <a:endParaRPr lang="en-US" sz="1600" b="1" smtClean="0"/>
          </a:p>
          <a:p>
            <a:pPr eaLnBrk="1" hangingPunct="1">
              <a:lnSpc>
                <a:spcPct val="80000"/>
              </a:lnSpc>
              <a:defRPr/>
            </a:pPr>
            <a:r>
              <a:rPr lang="en-US" sz="1800" b="1" smtClean="0"/>
              <a:t>Dust Storms</a:t>
            </a:r>
            <a:r>
              <a:rPr lang="en-US" sz="1600" b="1" smtClean="0"/>
              <a:t> (Bright in Red; Faint in Yellow)</a:t>
            </a:r>
          </a:p>
        </p:txBody>
      </p:sp>
      <p:pic>
        <p:nvPicPr>
          <p:cNvPr id="15364" name="Picture 4" descr="br_PIA0265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43088"/>
            <a:ext cx="4038600" cy="4043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000" smtClean="0"/>
              <a:t/>
            </a:r>
            <a:br>
              <a:rPr lang="en-US" sz="4000" smtClean="0"/>
            </a:br>
            <a:r>
              <a:rPr lang="en-US" sz="4000" smtClean="0"/>
              <a:t>USE OF COLOR FILTERS</a:t>
            </a:r>
            <a:br>
              <a:rPr lang="en-US" sz="4000" smtClean="0"/>
            </a:br>
            <a:r>
              <a:rPr lang="en-US" sz="3200" smtClean="0"/>
              <a:t>(a necessity not a choice; even so – improvements are going to be subtle)</a:t>
            </a:r>
          </a:p>
        </p:txBody>
      </p:sp>
      <p:sp>
        <p:nvSpPr>
          <p:cNvPr id="27651" name="Rectangle 3"/>
          <p:cNvSpPr>
            <a:spLocks noGrp="1" noChangeArrowheads="1"/>
          </p:cNvSpPr>
          <p:nvPr>
            <p:ph type="body" idx="1"/>
          </p:nvPr>
        </p:nvSpPr>
        <p:spPr>
          <a:xfrm>
            <a:off x="457200" y="2209800"/>
            <a:ext cx="8229600" cy="4267200"/>
          </a:xfrm>
        </p:spPr>
        <p:txBody>
          <a:bodyPr/>
          <a:lstStyle/>
          <a:p>
            <a:pPr eaLnBrk="1" hangingPunct="1">
              <a:lnSpc>
                <a:spcPct val="80000"/>
              </a:lnSpc>
              <a:buFont typeface="Wingdings" pitchFamily="2" charset="2"/>
              <a:buNone/>
              <a:defRPr/>
            </a:pPr>
            <a:r>
              <a:rPr lang="en-US" sz="1600" smtClean="0"/>
              <a:t>Enhances dark  			Red (W25) for 6” or more</a:t>
            </a:r>
          </a:p>
          <a:p>
            <a:pPr eaLnBrk="1" hangingPunct="1">
              <a:lnSpc>
                <a:spcPct val="80000"/>
              </a:lnSpc>
              <a:buFont typeface="Wingdings" pitchFamily="2" charset="2"/>
              <a:buNone/>
              <a:defRPr/>
            </a:pPr>
            <a:r>
              <a:rPr lang="en-US" sz="1600" smtClean="0"/>
              <a:t>surface markings 			Yellow (W15) for 5” or less</a:t>
            </a:r>
          </a:p>
          <a:p>
            <a:pPr eaLnBrk="1" hangingPunct="1">
              <a:lnSpc>
                <a:spcPct val="80000"/>
              </a:lnSpc>
              <a:buFont typeface="Wingdings" pitchFamily="2" charset="2"/>
              <a:buNone/>
              <a:defRPr/>
            </a:pPr>
            <a:endParaRPr lang="en-US" sz="1600" smtClean="0"/>
          </a:p>
          <a:p>
            <a:pPr eaLnBrk="1" hangingPunct="1">
              <a:lnSpc>
                <a:spcPct val="80000"/>
              </a:lnSpc>
              <a:buFont typeface="Wingdings" pitchFamily="2" charset="2"/>
              <a:buNone/>
              <a:defRPr/>
            </a:pPr>
            <a:r>
              <a:rPr lang="en-US" sz="1600" smtClean="0"/>
              <a:t>Atmospheric clouds, limb		Blue (W80A)</a:t>
            </a:r>
          </a:p>
          <a:p>
            <a:pPr eaLnBrk="1" hangingPunct="1">
              <a:lnSpc>
                <a:spcPct val="80000"/>
              </a:lnSpc>
              <a:buFont typeface="Wingdings" pitchFamily="2" charset="2"/>
              <a:buNone/>
              <a:defRPr/>
            </a:pPr>
            <a:r>
              <a:rPr lang="en-US" sz="1600" smtClean="0"/>
              <a:t>hazes, polar caps &amp; hoods</a:t>
            </a:r>
          </a:p>
          <a:p>
            <a:pPr eaLnBrk="1" hangingPunct="1">
              <a:lnSpc>
                <a:spcPct val="80000"/>
              </a:lnSpc>
              <a:buFont typeface="Wingdings" pitchFamily="2" charset="2"/>
              <a:buNone/>
              <a:defRPr/>
            </a:pPr>
            <a:endParaRPr lang="en-US" sz="1600" smtClean="0"/>
          </a:p>
          <a:p>
            <a:pPr eaLnBrk="1" hangingPunct="1">
              <a:lnSpc>
                <a:spcPct val="80000"/>
              </a:lnSpc>
              <a:buFont typeface="Wingdings" pitchFamily="2" charset="2"/>
              <a:buNone/>
              <a:defRPr/>
            </a:pPr>
            <a:r>
              <a:rPr lang="en-US" sz="1600" smtClean="0"/>
              <a:t>Surface frosts and fog 		Green (W58)</a:t>
            </a:r>
          </a:p>
          <a:p>
            <a:pPr eaLnBrk="1" hangingPunct="1">
              <a:lnSpc>
                <a:spcPct val="80000"/>
              </a:lnSpc>
              <a:buFont typeface="Wingdings" pitchFamily="2" charset="2"/>
              <a:buNone/>
              <a:defRPr/>
            </a:pPr>
            <a:endParaRPr lang="en-US" sz="1600" smtClean="0"/>
          </a:p>
          <a:p>
            <a:pPr eaLnBrk="1" hangingPunct="1">
              <a:lnSpc>
                <a:spcPct val="80000"/>
              </a:lnSpc>
              <a:buFont typeface="Wingdings" pitchFamily="2" charset="2"/>
              <a:buNone/>
              <a:defRPr/>
            </a:pPr>
            <a:r>
              <a:rPr lang="en-US" sz="1600" smtClean="0"/>
              <a:t>No filter				Color of disk and its markings</a:t>
            </a:r>
          </a:p>
          <a:p>
            <a:pPr eaLnBrk="1" hangingPunct="1">
              <a:lnSpc>
                <a:spcPct val="80000"/>
              </a:lnSpc>
              <a:buFont typeface="Wingdings" pitchFamily="2" charset="2"/>
              <a:buNone/>
              <a:defRPr/>
            </a:pPr>
            <a:endParaRPr lang="en-US" sz="1600" smtClean="0"/>
          </a:p>
          <a:p>
            <a:pPr eaLnBrk="1" hangingPunct="1">
              <a:lnSpc>
                <a:spcPct val="80000"/>
              </a:lnSpc>
              <a:buFont typeface="Wingdings" pitchFamily="2" charset="2"/>
              <a:buNone/>
              <a:defRPr/>
            </a:pPr>
            <a:r>
              <a:rPr lang="en-US" sz="1600" smtClean="0"/>
              <a:t>Specialized Interference filter(s)              General overall views</a:t>
            </a:r>
          </a:p>
          <a:p>
            <a:pPr eaLnBrk="1" hangingPunct="1">
              <a:lnSpc>
                <a:spcPct val="80000"/>
              </a:lnSpc>
              <a:buFont typeface="Wingdings" pitchFamily="2" charset="2"/>
              <a:buNone/>
              <a:defRPr/>
            </a:pPr>
            <a:endParaRPr lang="en-US" sz="1600" smtClean="0"/>
          </a:p>
          <a:p>
            <a:pPr eaLnBrk="1" hangingPunct="1">
              <a:lnSpc>
                <a:spcPct val="80000"/>
              </a:lnSpc>
              <a:buFont typeface="Wingdings" pitchFamily="2" charset="2"/>
              <a:buNone/>
              <a:defRPr/>
            </a:pPr>
            <a:r>
              <a:rPr lang="en-US" sz="1600" smtClean="0"/>
              <a:t>(Note -- Buy 1-1/4” not 2” since you will be changing filters more than changing eyepieces) -- Filter Wheel recommended – but must be of high quality if you are going to use interference filter(s). </a:t>
            </a:r>
          </a:p>
          <a:p>
            <a:pPr eaLnBrk="1" hangingPunct="1">
              <a:lnSpc>
                <a:spcPct val="80000"/>
              </a:lnSpc>
              <a:buFont typeface="Wingdings" pitchFamily="2" charset="2"/>
              <a:buNone/>
              <a:defRPr/>
            </a:pPr>
            <a:endParaRPr lang="en-US" sz="1600" smtClean="0"/>
          </a:p>
          <a:p>
            <a:pPr eaLnBrk="1" hangingPunct="1">
              <a:lnSpc>
                <a:spcPct val="80000"/>
              </a:lnSpc>
              <a:buFont typeface="Wingdings" pitchFamily="2" charset="2"/>
              <a:buNone/>
              <a:defRPr/>
            </a:pPr>
            <a:r>
              <a:rPr lang="en-US" sz="16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endParaRPr lang="en-US" smtClean="0"/>
          </a:p>
        </p:txBody>
      </p:sp>
      <p:sp>
        <p:nvSpPr>
          <p:cNvPr id="45059" name="Rectangle 3"/>
          <p:cNvSpPr>
            <a:spLocks noGrp="1" noChangeArrowheads="1"/>
          </p:cNvSpPr>
          <p:nvPr>
            <p:ph type="body" idx="1"/>
          </p:nvPr>
        </p:nvSpPr>
        <p:spPr/>
        <p:txBody>
          <a:bodyPr/>
          <a:lstStyle/>
          <a:p>
            <a:pPr eaLnBrk="1" hangingPunct="1">
              <a:defRPr/>
            </a:pPr>
            <a:endParaRPr lang="en-US" smtClean="0"/>
          </a:p>
        </p:txBody>
      </p:sp>
      <p:pic>
        <p:nvPicPr>
          <p:cNvPr id="17412" name="Picture 4" descr="Filter Wheels"/>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228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t>MAKE  A   DRAWING</a:t>
            </a:r>
          </a:p>
        </p:txBody>
      </p:sp>
      <p:sp>
        <p:nvSpPr>
          <p:cNvPr id="18435" name="Text Box 3"/>
          <p:cNvSpPr txBox="1">
            <a:spLocks noChangeArrowheads="1"/>
          </p:cNvSpPr>
          <p:nvPr/>
        </p:nvSpPr>
        <p:spPr bwMode="auto">
          <a:xfrm>
            <a:off x="152400" y="914400"/>
            <a:ext cx="41910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arenR"/>
            </a:pPr>
            <a:r>
              <a:rPr lang="en-US" altLang="en-US"/>
              <a:t>Drawing helps you see better – observe a while before starting the drawing</a:t>
            </a:r>
          </a:p>
          <a:p>
            <a:pPr eaLnBrk="1" hangingPunct="1">
              <a:spcBef>
                <a:spcPct val="50000"/>
              </a:spcBef>
              <a:buFontTx/>
              <a:buAutoNum type="arabicParenR"/>
            </a:pPr>
            <a:r>
              <a:rPr lang="en-US" altLang="en-US"/>
              <a:t>ALPO = 42mm disk</a:t>
            </a:r>
          </a:p>
          <a:p>
            <a:pPr eaLnBrk="1" hangingPunct="1">
              <a:spcBef>
                <a:spcPct val="50000"/>
              </a:spcBef>
            </a:pPr>
            <a:r>
              <a:rPr lang="en-US" altLang="en-US"/>
              <a:t>      BAA   = 50mm disk</a:t>
            </a:r>
          </a:p>
          <a:p>
            <a:pPr eaLnBrk="1" hangingPunct="1">
              <a:spcBef>
                <a:spcPct val="50000"/>
              </a:spcBef>
            </a:pPr>
            <a:r>
              <a:rPr lang="en-US" altLang="en-US"/>
              <a:t>	I use   = 72mm disk</a:t>
            </a:r>
          </a:p>
          <a:p>
            <a:pPr eaLnBrk="1" hangingPunct="1">
              <a:spcBef>
                <a:spcPct val="50000"/>
              </a:spcBef>
            </a:pPr>
            <a:r>
              <a:rPr lang="en-US" altLang="en-US"/>
              <a:t>      Best   = 3mm/arcsecond</a:t>
            </a:r>
          </a:p>
        </p:txBody>
      </p:sp>
      <p:pic>
        <p:nvPicPr>
          <p:cNvPr id="18436" name="Picture 4" descr="mars1"/>
          <p:cNvPicPr>
            <a:picLocks noChangeAspect="1" noChangeArrowheads="1"/>
          </p:cNvPicPr>
          <p:nvPr>
            <p:ph/>
          </p:nvPr>
        </p:nvPicPr>
        <p:blipFill>
          <a:blip r:embed="rId2">
            <a:lum bright="-36000" contrast="54000"/>
            <a:extLst>
              <a:ext uri="{28A0092B-C50C-407E-A947-70E740481C1C}">
                <a14:useLocalDpi xmlns:a14="http://schemas.microsoft.com/office/drawing/2010/main" val="0"/>
              </a:ext>
            </a:extLst>
          </a:blip>
          <a:srcRect/>
          <a:stretch>
            <a:fillRect/>
          </a:stretch>
        </p:blipFill>
        <p:spPr>
          <a:xfrm>
            <a:off x="4114800" y="533400"/>
            <a:ext cx="4864100"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ars1"/>
          <p:cNvPicPr>
            <a:picLocks noChangeAspect="1" noChangeArrowheads="1"/>
          </p:cNvPicPr>
          <p:nvPr>
            <p:ph/>
          </p:nvPr>
        </p:nvPicPr>
        <p:blipFill>
          <a:blip r:embed="rId2">
            <a:lum bright="-18000" contrast="36000"/>
            <a:extLst>
              <a:ext uri="{28A0092B-C50C-407E-A947-70E740481C1C}">
                <a14:useLocalDpi xmlns:a14="http://schemas.microsoft.com/office/drawing/2010/main" val="0"/>
              </a:ext>
            </a:extLst>
          </a:blip>
          <a:srcRect/>
          <a:stretch>
            <a:fillRect/>
          </a:stretch>
        </p:blipFill>
        <p:spPr>
          <a:xfrm>
            <a:off x="4191000" y="685800"/>
            <a:ext cx="4768850"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3"/>
          <p:cNvSpPr txBox="1">
            <a:spLocks noChangeArrowheads="1"/>
          </p:cNvSpPr>
          <p:nvPr/>
        </p:nvSpPr>
        <p:spPr bwMode="auto">
          <a:xfrm>
            <a:off x="228600" y="228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t>MAKE  A   DRAWING</a:t>
            </a:r>
          </a:p>
        </p:txBody>
      </p:sp>
      <p:sp>
        <p:nvSpPr>
          <p:cNvPr id="19460" name="Text Box 4"/>
          <p:cNvSpPr txBox="1">
            <a:spLocks noChangeArrowheads="1"/>
          </p:cNvSpPr>
          <p:nvPr/>
        </p:nvSpPr>
        <p:spPr bwMode="auto">
          <a:xfrm>
            <a:off x="152400" y="914400"/>
            <a:ext cx="4191000"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arenR"/>
            </a:pPr>
            <a:r>
              <a:rPr lang="en-US" altLang="en-US"/>
              <a:t>Drawing helps you see better – observe a while before starting the drawing</a:t>
            </a:r>
          </a:p>
          <a:p>
            <a:pPr eaLnBrk="1" hangingPunct="1">
              <a:spcBef>
                <a:spcPct val="50000"/>
              </a:spcBef>
              <a:buFontTx/>
              <a:buAutoNum type="arabicParenR"/>
            </a:pPr>
            <a:r>
              <a:rPr lang="en-US" altLang="en-US"/>
              <a:t>ALPO = 42mm disk</a:t>
            </a:r>
          </a:p>
          <a:p>
            <a:pPr eaLnBrk="1" hangingPunct="1">
              <a:spcBef>
                <a:spcPct val="50000"/>
              </a:spcBef>
            </a:pPr>
            <a:r>
              <a:rPr lang="en-US" altLang="en-US"/>
              <a:t>      BAA   = 50mm disk</a:t>
            </a:r>
          </a:p>
          <a:p>
            <a:pPr eaLnBrk="1" hangingPunct="1">
              <a:spcBef>
                <a:spcPct val="50000"/>
              </a:spcBef>
            </a:pPr>
            <a:r>
              <a:rPr lang="en-US" altLang="en-US"/>
              <a:t>	I use   = 72mm disk</a:t>
            </a:r>
          </a:p>
          <a:p>
            <a:pPr eaLnBrk="1" hangingPunct="1">
              <a:spcBef>
                <a:spcPct val="50000"/>
              </a:spcBef>
            </a:pPr>
            <a:r>
              <a:rPr lang="en-US" altLang="en-US"/>
              <a:t>      Best   = 3mm/arcsecond</a:t>
            </a:r>
          </a:p>
          <a:p>
            <a:pPr eaLnBrk="1" hangingPunct="1">
              <a:spcBef>
                <a:spcPct val="50000"/>
              </a:spcBef>
            </a:pPr>
            <a:endParaRPr lang="en-US" altLang="en-US"/>
          </a:p>
          <a:p>
            <a:pPr eaLnBrk="1" hangingPunct="1"/>
            <a:r>
              <a:rPr lang="en-US" altLang="en-US"/>
              <a:t>3) Draw in Phase and PC – take notes</a:t>
            </a:r>
          </a:p>
          <a:p>
            <a:pPr eaLnBrk="1" hangingPunct="1"/>
            <a:endParaRPr lang="en-US" altLang="en-US"/>
          </a:p>
          <a:p>
            <a:pPr eaLnBrk="1" hangingPunct="1"/>
            <a:r>
              <a:rPr lang="en-US" altLang="en-US"/>
              <a:t>4) Next draw in darker areas (I use a Televue Mars B filter) – take notes</a:t>
            </a:r>
          </a:p>
          <a:p>
            <a:pPr eaLnBrk="1" hangingPunct="1">
              <a:spcBef>
                <a:spcPct val="50000"/>
              </a:spcBef>
            </a:pPr>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228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t>MAKE  A   DRAWING</a:t>
            </a:r>
          </a:p>
        </p:txBody>
      </p:sp>
      <p:sp>
        <p:nvSpPr>
          <p:cNvPr id="20483" name="Text Box 3"/>
          <p:cNvSpPr txBox="1">
            <a:spLocks noChangeArrowheads="1"/>
          </p:cNvSpPr>
          <p:nvPr/>
        </p:nvSpPr>
        <p:spPr bwMode="auto">
          <a:xfrm>
            <a:off x="152400" y="914400"/>
            <a:ext cx="4191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arenR"/>
            </a:pPr>
            <a:r>
              <a:rPr lang="en-US" altLang="en-US"/>
              <a:t>Drawing helps you see better – observe a while before starting the drawing</a:t>
            </a:r>
          </a:p>
          <a:p>
            <a:pPr eaLnBrk="1" hangingPunct="1">
              <a:spcBef>
                <a:spcPct val="50000"/>
              </a:spcBef>
              <a:buFontTx/>
              <a:buAutoNum type="arabicParenR"/>
            </a:pPr>
            <a:r>
              <a:rPr lang="en-US" altLang="en-US"/>
              <a:t>ALPO = 42mm disk</a:t>
            </a:r>
          </a:p>
          <a:p>
            <a:pPr eaLnBrk="1" hangingPunct="1">
              <a:spcBef>
                <a:spcPct val="50000"/>
              </a:spcBef>
            </a:pPr>
            <a:r>
              <a:rPr lang="en-US" altLang="en-US"/>
              <a:t>      BAA   = 50mm disk</a:t>
            </a:r>
          </a:p>
          <a:p>
            <a:pPr eaLnBrk="1" hangingPunct="1">
              <a:spcBef>
                <a:spcPct val="50000"/>
              </a:spcBef>
            </a:pPr>
            <a:r>
              <a:rPr lang="en-US" altLang="en-US"/>
              <a:t>	I use   = 72mm disk</a:t>
            </a:r>
          </a:p>
          <a:p>
            <a:pPr eaLnBrk="1" hangingPunct="1">
              <a:spcBef>
                <a:spcPct val="50000"/>
              </a:spcBef>
            </a:pPr>
            <a:r>
              <a:rPr lang="en-US" altLang="en-US"/>
              <a:t>      Best   = 3mm/arcsecond</a:t>
            </a:r>
          </a:p>
          <a:p>
            <a:pPr eaLnBrk="1" hangingPunct="1">
              <a:spcBef>
                <a:spcPct val="50000"/>
              </a:spcBef>
              <a:buFontTx/>
              <a:buAutoNum type="arabicParenR" startAt="3"/>
            </a:pPr>
            <a:r>
              <a:rPr lang="en-US" altLang="en-US"/>
              <a:t>Draw in PD and PC – take notes</a:t>
            </a:r>
          </a:p>
          <a:p>
            <a:pPr eaLnBrk="1" hangingPunct="1">
              <a:spcBef>
                <a:spcPct val="50000"/>
              </a:spcBef>
              <a:buFontTx/>
              <a:buAutoNum type="arabicParenR" startAt="3"/>
            </a:pPr>
            <a:r>
              <a:rPr lang="en-US" altLang="en-US"/>
              <a:t>Next draw in darker areas – take notes (I use a Televue Mars filter B)</a:t>
            </a:r>
          </a:p>
          <a:p>
            <a:pPr eaLnBrk="1" hangingPunct="1">
              <a:spcBef>
                <a:spcPct val="50000"/>
              </a:spcBef>
              <a:buFontTx/>
              <a:buAutoNum type="arabicParenR" startAt="3"/>
            </a:pPr>
            <a:r>
              <a:rPr lang="en-US" altLang="en-US"/>
              <a:t>Examine with (no filter) the red, green, blue filters make changes to drawing – take notes</a:t>
            </a:r>
          </a:p>
        </p:txBody>
      </p:sp>
      <p:pic>
        <p:nvPicPr>
          <p:cNvPr id="20484" name="Picture 4" descr="mars2001"/>
          <p:cNvPicPr>
            <a:picLocks noChangeAspect="1" noChangeArrowheads="1"/>
          </p:cNvPicPr>
          <p:nvPr>
            <p:ph/>
          </p:nvPr>
        </p:nvPicPr>
        <p:blipFill>
          <a:blip r:embed="rId2">
            <a:lum bright="-30000" contrast="48000"/>
            <a:extLst>
              <a:ext uri="{28A0092B-C50C-407E-A947-70E740481C1C}">
                <a14:useLocalDpi xmlns:a14="http://schemas.microsoft.com/office/drawing/2010/main" val="0"/>
              </a:ext>
            </a:extLst>
          </a:blip>
          <a:srcRect/>
          <a:stretch>
            <a:fillRect/>
          </a:stretch>
        </p:blipFill>
        <p:spPr>
          <a:xfrm>
            <a:off x="4343400" y="609600"/>
            <a:ext cx="45085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228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t>MAKE  A   DRAWING</a:t>
            </a:r>
          </a:p>
        </p:txBody>
      </p:sp>
      <p:sp>
        <p:nvSpPr>
          <p:cNvPr id="21507" name="Text Box 3"/>
          <p:cNvSpPr txBox="1">
            <a:spLocks noChangeArrowheads="1"/>
          </p:cNvSpPr>
          <p:nvPr/>
        </p:nvSpPr>
        <p:spPr bwMode="auto">
          <a:xfrm>
            <a:off x="152400" y="914400"/>
            <a:ext cx="4191000" cy="614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arenR"/>
            </a:pPr>
            <a:r>
              <a:rPr lang="en-US" altLang="en-US"/>
              <a:t>Drawing helps you see better – observe a while before starting the drawing</a:t>
            </a:r>
          </a:p>
          <a:p>
            <a:pPr eaLnBrk="1" hangingPunct="1">
              <a:spcBef>
                <a:spcPct val="50000"/>
              </a:spcBef>
              <a:buFontTx/>
              <a:buAutoNum type="arabicParenR"/>
            </a:pPr>
            <a:r>
              <a:rPr lang="en-US" altLang="en-US"/>
              <a:t>ALPO = 42mm disk</a:t>
            </a:r>
          </a:p>
          <a:p>
            <a:pPr eaLnBrk="1" hangingPunct="1">
              <a:spcBef>
                <a:spcPct val="50000"/>
              </a:spcBef>
            </a:pPr>
            <a:r>
              <a:rPr lang="en-US" altLang="en-US"/>
              <a:t>      BAA   = 50mm disk</a:t>
            </a:r>
          </a:p>
          <a:p>
            <a:pPr eaLnBrk="1" hangingPunct="1">
              <a:spcBef>
                <a:spcPct val="50000"/>
              </a:spcBef>
            </a:pPr>
            <a:r>
              <a:rPr lang="en-US" altLang="en-US"/>
              <a:t>	I use   = 72mm disk</a:t>
            </a:r>
          </a:p>
          <a:p>
            <a:pPr eaLnBrk="1" hangingPunct="1">
              <a:spcBef>
                <a:spcPct val="50000"/>
              </a:spcBef>
            </a:pPr>
            <a:r>
              <a:rPr lang="en-US" altLang="en-US"/>
              <a:t>      Best   = 3mm/arcsecond</a:t>
            </a:r>
          </a:p>
          <a:p>
            <a:pPr eaLnBrk="1" hangingPunct="1">
              <a:spcBef>
                <a:spcPct val="50000"/>
              </a:spcBef>
              <a:buFontTx/>
              <a:buAutoNum type="arabicParenR" startAt="3"/>
            </a:pPr>
            <a:r>
              <a:rPr lang="en-US" altLang="en-US"/>
              <a:t>Draw in PD and PC – take notes</a:t>
            </a:r>
          </a:p>
          <a:p>
            <a:pPr eaLnBrk="1" hangingPunct="1">
              <a:spcBef>
                <a:spcPct val="50000"/>
              </a:spcBef>
            </a:pPr>
            <a:r>
              <a:rPr lang="en-US" altLang="en-US"/>
              <a:t>4)  Next draw in darker areas – take </a:t>
            </a:r>
          </a:p>
          <a:p>
            <a:r>
              <a:rPr lang="en-US" altLang="en-US"/>
              <a:t>     notes (I use a Televue Mars filter B)</a:t>
            </a:r>
          </a:p>
          <a:p>
            <a:endParaRPr lang="en-US" altLang="en-US"/>
          </a:p>
          <a:p>
            <a:r>
              <a:rPr lang="en-US" altLang="en-US"/>
              <a:t>5) Examine with (no filter) then red, </a:t>
            </a:r>
          </a:p>
          <a:p>
            <a:r>
              <a:rPr lang="en-US" altLang="en-US"/>
              <a:t>    green, blue filters make changes to </a:t>
            </a:r>
          </a:p>
          <a:p>
            <a:r>
              <a:rPr lang="en-US" altLang="en-US"/>
              <a:t>    drawing – take notes</a:t>
            </a:r>
          </a:p>
          <a:p>
            <a:pPr eaLnBrk="1" hangingPunct="1">
              <a:spcBef>
                <a:spcPct val="50000"/>
              </a:spcBef>
            </a:pPr>
            <a:r>
              <a:rPr lang="en-US" altLang="en-US"/>
              <a:t>6)  Re-draw your observations using color as soon after observing as possible</a:t>
            </a:r>
          </a:p>
          <a:p>
            <a:pPr eaLnBrk="1" hangingPunct="1">
              <a:spcBef>
                <a:spcPct val="50000"/>
              </a:spcBef>
              <a:buFontTx/>
              <a:buChar char="•"/>
            </a:pPr>
            <a:endParaRPr lang="en-US" altLang="en-US"/>
          </a:p>
        </p:txBody>
      </p:sp>
      <p:pic>
        <p:nvPicPr>
          <p:cNvPr id="21508" name="Picture 4" descr="mars3"/>
          <p:cNvPicPr>
            <a:picLocks noChangeAspect="1" noChangeArrowheads="1"/>
          </p:cNvPicPr>
          <p:nvPr>
            <p:ph/>
          </p:nvPr>
        </p:nvPicPr>
        <p:blipFill>
          <a:blip r:embed="rId2">
            <a:lum bright="-30000" contrast="42000"/>
            <a:extLst>
              <a:ext uri="{28A0092B-C50C-407E-A947-70E740481C1C}">
                <a14:useLocalDpi xmlns:a14="http://schemas.microsoft.com/office/drawing/2010/main" val="0"/>
              </a:ext>
            </a:extLst>
          </a:blip>
          <a:srcRect/>
          <a:stretch>
            <a:fillRect/>
          </a:stretch>
        </p:blipFill>
        <p:spPr>
          <a:xfrm>
            <a:off x="4114800" y="609600"/>
            <a:ext cx="4800600"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hia"/>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66800" y="2514600"/>
            <a:ext cx="7115175" cy="3871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152400" y="304800"/>
            <a:ext cx="87630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t>“We may hope that, because the world of Mars is older than ours, humankind there will be more advance and wiser” – Flammarion</a:t>
            </a:r>
          </a:p>
          <a:p>
            <a:pPr eaLnBrk="1" hangingPunct="1">
              <a:spcBef>
                <a:spcPct val="50000"/>
              </a:spcBef>
            </a:pPr>
            <a:r>
              <a:rPr lang="en-US" altLang="en-US" b="1"/>
              <a:t>“Yet across an immense ethereal gulf, minds that are to our minds as ours are to the beasts in the jungle, intellects vast and cool and unsympathetic regarded this earth with envious eyes and slowly and surely drew their plans against us” – War of the Worlds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en-US" smtClean="0"/>
          </a:p>
        </p:txBody>
      </p:sp>
      <p:pic>
        <p:nvPicPr>
          <p:cNvPr id="22531" name="Picture 3" descr="mars"/>
          <p:cNvPicPr>
            <a:picLocks noChangeAspect="1" noChangeArrowheads="1"/>
          </p:cNvPicPr>
          <p:nvPr>
            <p:ph sz="half" idx="1"/>
          </p:nvPr>
        </p:nvPicPr>
        <p:blipFill>
          <a:blip r:embed="rId2">
            <a:lum contrast="18000"/>
            <a:extLst>
              <a:ext uri="{28A0092B-C50C-407E-A947-70E740481C1C}">
                <a14:useLocalDpi xmlns:a14="http://schemas.microsoft.com/office/drawing/2010/main" val="0"/>
              </a:ext>
            </a:extLst>
          </a:blip>
          <a:srcRect/>
          <a:stretch>
            <a:fillRect/>
          </a:stretch>
        </p:blipFill>
        <p:spPr>
          <a:xfrm>
            <a:off x="990600" y="2362200"/>
            <a:ext cx="6553200" cy="3922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p:cNvSpPr txBox="1">
            <a:spLocks noChangeArrowheads="1"/>
          </p:cNvSpPr>
          <p:nvPr/>
        </p:nvSpPr>
        <p:spPr bwMode="auto">
          <a:xfrm>
            <a:off x="2057400" y="649288"/>
            <a:ext cx="5181600" cy="8318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August 21, 2003   Size = 24.9”, </a:t>
            </a:r>
          </a:p>
          <a:p>
            <a:pPr eaLnBrk="1" hangingPunct="1"/>
            <a:r>
              <a:rPr lang="en-US" altLang="en-US" sz="2400" b="1">
                <a:cs typeface="Arial" charset="0"/>
              </a:rPr>
              <a:t>155mm Refractor    619x</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en-US" smtClean="0"/>
          </a:p>
        </p:txBody>
      </p:sp>
      <p:pic>
        <p:nvPicPr>
          <p:cNvPr id="23555" name="Picture 3" descr="draw1"/>
          <p:cNvPicPr>
            <a:picLocks noChangeAspect="1" noChangeArrowheads="1"/>
          </p:cNvPicPr>
          <p:nvPr>
            <p:ph sz="half" idx="1"/>
          </p:nvPr>
        </p:nvPicPr>
        <p:blipFill>
          <a:blip r:embed="rId2">
            <a:lum bright="-30000" contrast="24000"/>
            <a:extLst>
              <a:ext uri="{28A0092B-C50C-407E-A947-70E740481C1C}">
                <a14:useLocalDpi xmlns:a14="http://schemas.microsoft.com/office/drawing/2010/main" val="0"/>
              </a:ext>
            </a:extLst>
          </a:blip>
          <a:srcRect l="3288" t="2690" r="6270"/>
          <a:stretch>
            <a:fillRect/>
          </a:stretch>
        </p:blipFill>
        <p:spPr>
          <a:xfrm>
            <a:off x="152400" y="685800"/>
            <a:ext cx="4191000" cy="551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4" descr="draw2"/>
          <p:cNvPicPr>
            <a:picLocks noChangeAspect="1" noChangeArrowheads="1"/>
          </p:cNvPicPr>
          <p:nvPr>
            <p:ph sz="half" idx="2"/>
          </p:nvPr>
        </p:nvPicPr>
        <p:blipFill>
          <a:blip r:embed="rId3">
            <a:lum bright="-48000" contrast="66000"/>
            <a:extLst>
              <a:ext uri="{28A0092B-C50C-407E-A947-70E740481C1C}">
                <a14:useLocalDpi xmlns:a14="http://schemas.microsoft.com/office/drawing/2010/main" val="0"/>
              </a:ext>
            </a:extLst>
          </a:blip>
          <a:srcRect/>
          <a:stretch>
            <a:fillRect/>
          </a:stretch>
        </p:blipFill>
        <p:spPr>
          <a:xfrm>
            <a:off x="4419600" y="685800"/>
            <a:ext cx="4419600" cy="545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8229600" cy="790575"/>
          </a:xfrm>
        </p:spPr>
        <p:txBody>
          <a:bodyPr/>
          <a:lstStyle/>
          <a:p>
            <a:pPr eaLnBrk="1" hangingPunct="1">
              <a:defRPr/>
            </a:pPr>
            <a:r>
              <a:rPr lang="en-US" smtClean="0"/>
              <a:t>Additional Hints</a:t>
            </a:r>
          </a:p>
        </p:txBody>
      </p:sp>
      <p:sp>
        <p:nvSpPr>
          <p:cNvPr id="35843" name="Rectangle 3"/>
          <p:cNvSpPr>
            <a:spLocks noGrp="1" noChangeArrowheads="1"/>
          </p:cNvSpPr>
          <p:nvPr>
            <p:ph type="body" idx="1"/>
          </p:nvPr>
        </p:nvSpPr>
        <p:spPr/>
        <p:txBody>
          <a:bodyPr/>
          <a:lstStyle/>
          <a:p>
            <a:pPr eaLnBrk="1" hangingPunct="1">
              <a:lnSpc>
                <a:spcPct val="90000"/>
              </a:lnSpc>
              <a:defRPr/>
            </a:pPr>
            <a:r>
              <a:rPr lang="en-US" sz="2400" smtClean="0"/>
              <a:t>Focus your telescope on the polar caps – not on the dark markings or the terminator</a:t>
            </a:r>
          </a:p>
          <a:p>
            <a:pPr eaLnBrk="1" hangingPunct="1">
              <a:lnSpc>
                <a:spcPct val="90000"/>
              </a:lnSpc>
              <a:defRPr/>
            </a:pPr>
            <a:endParaRPr lang="en-US" sz="2400" smtClean="0"/>
          </a:p>
          <a:p>
            <a:pPr eaLnBrk="1" hangingPunct="1">
              <a:lnSpc>
                <a:spcPct val="90000"/>
              </a:lnSpc>
              <a:defRPr/>
            </a:pPr>
            <a:endParaRPr lang="en-US" sz="2400" smtClean="0"/>
          </a:p>
          <a:p>
            <a:pPr eaLnBrk="1" hangingPunct="1">
              <a:lnSpc>
                <a:spcPct val="90000"/>
              </a:lnSpc>
              <a:defRPr/>
            </a:pPr>
            <a:r>
              <a:rPr lang="en-US" sz="2400" smtClean="0"/>
              <a:t>Draw only what you see not what you think should be there, remember surface features can be obscured by local or regional dust storms</a:t>
            </a:r>
          </a:p>
          <a:p>
            <a:pPr eaLnBrk="1" hangingPunct="1">
              <a:lnSpc>
                <a:spcPct val="90000"/>
              </a:lnSpc>
              <a:defRPr/>
            </a:pPr>
            <a:endParaRPr lang="en-US" sz="2400" smtClean="0"/>
          </a:p>
          <a:p>
            <a:pPr eaLnBrk="1" hangingPunct="1">
              <a:lnSpc>
                <a:spcPct val="90000"/>
              </a:lnSpc>
              <a:defRPr/>
            </a:pPr>
            <a:endParaRPr lang="en-US" sz="2400" smtClean="0"/>
          </a:p>
          <a:p>
            <a:pPr eaLnBrk="1" hangingPunct="1">
              <a:lnSpc>
                <a:spcPct val="90000"/>
              </a:lnSpc>
              <a:defRPr/>
            </a:pPr>
            <a:r>
              <a:rPr lang="en-US" sz="2400" smtClean="0"/>
              <a:t>Don’t try and make Mars red, determine its true color without using filters; most likely it will be more yellow than red through the telescope.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685800"/>
          </a:xfrm>
        </p:spPr>
        <p:txBody>
          <a:bodyPr/>
          <a:lstStyle/>
          <a:p>
            <a:pPr eaLnBrk="1" hangingPunct="1">
              <a:defRPr/>
            </a:pPr>
            <a:r>
              <a:rPr lang="en-US" sz="2800" smtClean="0"/>
              <a:t>Prime Target 1  Nix Olympica – Olympus Mons</a:t>
            </a:r>
          </a:p>
        </p:txBody>
      </p:sp>
      <p:pic>
        <p:nvPicPr>
          <p:cNvPr id="25603" name="Picture 3" descr="vo1_mh20n133"/>
          <p:cNvPicPr>
            <a:picLocks noChangeAspect="1" noChangeArrowheads="1"/>
          </p:cNvPicPr>
          <p:nvPr>
            <p:ph sz="half" idx="1"/>
          </p:nvPr>
        </p:nvPicPr>
        <p:blipFill>
          <a:blip r:embed="rId2">
            <a:lum bright="-6000" contrast="12000"/>
            <a:extLst>
              <a:ext uri="{28A0092B-C50C-407E-A947-70E740481C1C}">
                <a14:useLocalDpi xmlns:a14="http://schemas.microsoft.com/office/drawing/2010/main" val="0"/>
              </a:ext>
            </a:extLst>
          </a:blip>
          <a:srcRect/>
          <a:stretch>
            <a:fillRect/>
          </a:stretch>
        </p:blipFill>
        <p:spPr>
          <a:xfrm>
            <a:off x="609600" y="609600"/>
            <a:ext cx="2697163" cy="249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descr="sred_S18"/>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657600" y="914400"/>
            <a:ext cx="2130425" cy="168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5" descr="sred2_S10"/>
          <p:cNvPicPr>
            <a:picLocks noChangeAspect="1" noChangeArrowheads="1"/>
          </p:cNvPicPr>
          <p:nvPr>
            <p:ph sz="quarter" idx="3"/>
          </p:nvPr>
        </p:nvPicPr>
        <p:blipFill>
          <a:blip r:embed="rId4">
            <a:lum bright="-18000" contrast="12000"/>
            <a:extLst>
              <a:ext uri="{28A0092B-C50C-407E-A947-70E740481C1C}">
                <a14:useLocalDpi xmlns:a14="http://schemas.microsoft.com/office/drawing/2010/main" val="0"/>
              </a:ext>
            </a:extLst>
          </a:blip>
          <a:srcRect/>
          <a:stretch>
            <a:fillRect/>
          </a:stretch>
        </p:blipFill>
        <p:spPr>
          <a:xfrm>
            <a:off x="6096000" y="914400"/>
            <a:ext cx="2157413" cy="1716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6" name="Text Box 6"/>
          <p:cNvSpPr txBox="1">
            <a:spLocks noChangeArrowheads="1"/>
          </p:cNvSpPr>
          <p:nvPr/>
        </p:nvSpPr>
        <p:spPr bwMode="auto">
          <a:xfrm>
            <a:off x="381000" y="3200400"/>
            <a:ext cx="85344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b="1"/>
              <a:t>Four of the Tharsis Plateau volcanoes are truly giants, of which Olympus Mons is the biggest (420 miles across and 15 miles high).</a:t>
            </a:r>
          </a:p>
          <a:p>
            <a:pPr eaLnBrk="1" hangingPunct="1">
              <a:spcBef>
                <a:spcPct val="50000"/>
              </a:spcBef>
            </a:pPr>
            <a:r>
              <a:rPr lang="en-US" altLang="en-US" sz="1600" b="1"/>
              <a:t>Two reasons for size of the volcanoes 1) ridged crustal plate over a hot spot and 2) weaker gravity effects the lava buoyancy</a:t>
            </a:r>
          </a:p>
          <a:p>
            <a:pPr eaLnBrk="1" hangingPunct="1">
              <a:spcBef>
                <a:spcPct val="50000"/>
              </a:spcBef>
            </a:pPr>
            <a:r>
              <a:rPr lang="en-US" altLang="en-US" sz="1600" b="1"/>
              <a:t>Surrounded by a ½ mile rim of unknown origin (current thinking is that this rim is a sea cliff).</a:t>
            </a:r>
          </a:p>
          <a:p>
            <a:pPr eaLnBrk="1" hangingPunct="1">
              <a:spcBef>
                <a:spcPct val="50000"/>
              </a:spcBef>
            </a:pPr>
            <a:r>
              <a:rPr lang="en-US" altLang="en-US" sz="1600" b="1"/>
              <a:t>Named the Snows of Olympus before space visits because of the white clouds that form above the mountain – best seen a few hours before sunset on Mars.  </a:t>
            </a:r>
          </a:p>
          <a:p>
            <a:pPr eaLnBrk="1" hangingPunct="1">
              <a:spcBef>
                <a:spcPct val="50000"/>
              </a:spcBef>
            </a:pPr>
            <a:r>
              <a:rPr lang="en-US" altLang="en-US" sz="1600" b="1"/>
              <a:t>With a 6% slope none of the volcanoes cast a shadow that can be seen in telescopes</a:t>
            </a:r>
          </a:p>
          <a:p>
            <a:pPr eaLnBrk="1" hangingPunct="1">
              <a:spcBef>
                <a:spcPct val="50000"/>
              </a:spcBef>
            </a:pPr>
            <a:r>
              <a:rPr lang="en-US" altLang="en-US" sz="1600" b="1"/>
              <a:t>Only chance of seeing the volcanoes proper are during a dust storm when contrast is great (appear as dark spots).</a:t>
            </a:r>
          </a:p>
          <a:p>
            <a:pPr eaLnBrk="1" hangingPunct="1">
              <a:spcBef>
                <a:spcPct val="50000"/>
              </a:spcBef>
            </a:pPr>
            <a:endParaRPr lang="en-US" altLang="en-US" sz="1600" b="1"/>
          </a:p>
        </p:txBody>
      </p:sp>
      <p:sp>
        <p:nvSpPr>
          <p:cNvPr id="25607" name="Line 7"/>
          <p:cNvSpPr>
            <a:spLocks noChangeShapeType="1"/>
          </p:cNvSpPr>
          <p:nvPr/>
        </p:nvSpPr>
        <p:spPr bwMode="auto">
          <a:xfrm>
            <a:off x="990600" y="9906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Line 8"/>
          <p:cNvSpPr>
            <a:spLocks noChangeShapeType="1"/>
          </p:cNvSpPr>
          <p:nvPr/>
        </p:nvSpPr>
        <p:spPr bwMode="auto">
          <a:xfrm flipH="1" flipV="1">
            <a:off x="2514600" y="23622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9"/>
          <p:cNvSpPr>
            <a:spLocks noChangeShapeType="1"/>
          </p:cNvSpPr>
          <p:nvPr/>
        </p:nvSpPr>
        <p:spPr bwMode="auto">
          <a:xfrm flipV="1">
            <a:off x="4800600" y="19812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endParaRPr lang="en-US" smtClean="0"/>
          </a:p>
        </p:txBody>
      </p:sp>
      <p:pic>
        <p:nvPicPr>
          <p:cNvPr id="26627" name="Picture 3" descr="sred_S06"/>
          <p:cNvPicPr>
            <a:picLocks noChangeAspect="1" noChangeArrowheads="1"/>
          </p:cNvPicPr>
          <p:nvPr>
            <p:ph sz="half" idx="1"/>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304800" y="4419600"/>
            <a:ext cx="4038600" cy="227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descr="sred2_S05"/>
          <p:cNvPicPr>
            <a:picLocks noChangeAspect="1" noChangeArrowheads="1"/>
          </p:cNvPicPr>
          <p:nvPr>
            <p:ph sz="quarter" idx="2"/>
          </p:nvPr>
        </p:nvPicPr>
        <p:blipFill>
          <a:blip r:embed="rId4">
            <a:lum contrast="30000"/>
            <a:extLst>
              <a:ext uri="{28A0092B-C50C-407E-A947-70E740481C1C}">
                <a14:useLocalDpi xmlns:a14="http://schemas.microsoft.com/office/drawing/2010/main" val="0"/>
              </a:ext>
            </a:extLst>
          </a:blip>
          <a:srcRect/>
          <a:stretch>
            <a:fillRect/>
          </a:stretch>
        </p:blipFill>
        <p:spPr>
          <a:xfrm>
            <a:off x="5410200" y="4724400"/>
            <a:ext cx="2687638" cy="179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5"/>
          <p:cNvSpPr txBox="1">
            <a:spLocks noChangeArrowheads="1"/>
          </p:cNvSpPr>
          <p:nvPr/>
        </p:nvSpPr>
        <p:spPr bwMode="auto">
          <a:xfrm>
            <a:off x="533400" y="533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t>Prime Target 2 -- Valles Marineris             </a:t>
            </a:r>
            <a:r>
              <a:rPr lang="en-US" altLang="en-US"/>
              <a:t>Agathadaemon</a:t>
            </a:r>
          </a:p>
        </p:txBody>
      </p:sp>
      <p:pic>
        <p:nvPicPr>
          <p:cNvPr id="26630" name="Picture 6" descr="MarsE"/>
          <p:cNvPicPr>
            <a:picLocks noChangeArrowheads="1"/>
          </p:cNvPicPr>
          <p:nvPr>
            <p:ph sz="quarter" idx="3"/>
          </p:nvPr>
        </p:nvPicPr>
        <p:blipFill>
          <a:blip r:embed="rId5">
            <a:lum bright="-42000" contrast="24000"/>
            <a:extLst>
              <a:ext uri="{28A0092B-C50C-407E-A947-70E740481C1C}">
                <a14:useLocalDpi xmlns:a14="http://schemas.microsoft.com/office/drawing/2010/main" val="0"/>
              </a:ext>
            </a:extLst>
          </a:blip>
          <a:srcRect/>
          <a:stretch>
            <a:fillRect/>
          </a:stretch>
        </p:blipFill>
        <p:spPr>
          <a:xfrm>
            <a:off x="5257800" y="1219200"/>
            <a:ext cx="3043238" cy="316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1" name="Line 7"/>
          <p:cNvSpPr>
            <a:spLocks noChangeShapeType="1"/>
          </p:cNvSpPr>
          <p:nvPr/>
        </p:nvSpPr>
        <p:spPr bwMode="auto">
          <a:xfrm flipH="1">
            <a:off x="6096000" y="1143000"/>
            <a:ext cx="12954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Text Box 8"/>
          <p:cNvSpPr txBox="1">
            <a:spLocks noChangeArrowheads="1"/>
          </p:cNvSpPr>
          <p:nvPr/>
        </p:nvSpPr>
        <p:spPr bwMode="auto">
          <a:xfrm>
            <a:off x="152400" y="1066800"/>
            <a:ext cx="51054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1/6 circumference of Mars</a:t>
            </a:r>
          </a:p>
          <a:p>
            <a:pPr eaLnBrk="1" hangingPunct="1">
              <a:spcBef>
                <a:spcPct val="50000"/>
              </a:spcBef>
            </a:pPr>
            <a:r>
              <a:rPr lang="en-US" altLang="en-US"/>
              <a:t>3,000 miles long, 6 miles deep, up to 120 miles wide</a:t>
            </a:r>
          </a:p>
          <a:p>
            <a:pPr eaLnBrk="1" hangingPunct="1">
              <a:spcBef>
                <a:spcPct val="50000"/>
              </a:spcBef>
            </a:pPr>
            <a:r>
              <a:rPr lang="en-US" altLang="en-US"/>
              <a:t>Formed when the lifting of the Tharsis Plateau fractured the planet’s crust</a:t>
            </a:r>
          </a:p>
          <a:p>
            <a:pPr eaLnBrk="1" hangingPunct="1">
              <a:spcBef>
                <a:spcPct val="50000"/>
              </a:spcBef>
            </a:pPr>
            <a:r>
              <a:rPr lang="en-US" altLang="en-US"/>
              <a:t>Sculpted by wind, water and land slides</a:t>
            </a:r>
          </a:p>
          <a:p>
            <a:pPr eaLnBrk="1" hangingPunct="1">
              <a:spcBef>
                <a:spcPct val="50000"/>
              </a:spcBef>
            </a:pPr>
            <a:r>
              <a:rPr lang="en-US" altLang="en-US"/>
              <a:t>Canyon walls are layered throughout (origin?)</a:t>
            </a:r>
          </a:p>
          <a:p>
            <a:pPr eaLnBrk="1" hangingPunct="1">
              <a:spcBef>
                <a:spcPct val="50000"/>
              </a:spcBef>
            </a:pPr>
            <a:r>
              <a:rPr lang="en-US" altLang="en-US"/>
              <a:t>Faults along canyon’s sides are locations of the youngest volcanism on Mars (less than 1ml yr)</a:t>
            </a:r>
          </a:p>
          <a:p>
            <a:pPr eaLnBrk="1" hangingPunct="1">
              <a:spcBef>
                <a:spcPct val="50000"/>
              </a:spcBef>
            </a:pPr>
            <a:endParaRPr lang="en-US"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red2_S16"/>
          <p:cNvPicPr>
            <a:picLocks noChangeAspect="1" noChangeArrowheads="1"/>
          </p:cNvPicPr>
          <p:nvPr>
            <p:ph/>
          </p:nvPr>
        </p:nvPicPr>
        <p:blipFill>
          <a:blip r:embed="rId3">
            <a:lum bright="-12000" contrast="30000"/>
            <a:extLst>
              <a:ext uri="{28A0092B-C50C-407E-A947-70E740481C1C}">
                <a14:useLocalDpi xmlns:a14="http://schemas.microsoft.com/office/drawing/2010/main" val="0"/>
              </a:ext>
            </a:extLst>
          </a:blip>
          <a:srcRect/>
          <a:stretch>
            <a:fillRect/>
          </a:stretch>
        </p:blipFill>
        <p:spPr>
          <a:xfrm>
            <a:off x="3048000" y="152400"/>
            <a:ext cx="5749925" cy="408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Text Box 3"/>
          <p:cNvSpPr txBox="1">
            <a:spLocks noChangeArrowheads="1"/>
          </p:cNvSpPr>
          <p:nvPr/>
        </p:nvSpPr>
        <p:spPr bwMode="auto">
          <a:xfrm>
            <a:off x="457200" y="4419600"/>
            <a:ext cx="7772400"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t>Hellas (Greece) – 1,800 miles across and 5 miles deep</a:t>
            </a:r>
          </a:p>
          <a:p>
            <a:pPr eaLnBrk="1" hangingPunct="1">
              <a:spcBef>
                <a:spcPct val="50000"/>
              </a:spcBef>
            </a:pPr>
            <a:r>
              <a:rPr lang="en-US" altLang="en-US" b="1"/>
              <a:t>Argyre – 480 miles across</a:t>
            </a:r>
          </a:p>
          <a:p>
            <a:pPr eaLnBrk="1" hangingPunct="1">
              <a:spcBef>
                <a:spcPct val="50000"/>
              </a:spcBef>
            </a:pPr>
            <a:r>
              <a:rPr lang="en-US" altLang="en-US" b="1"/>
              <a:t>Both visible when frost covered</a:t>
            </a:r>
          </a:p>
          <a:p>
            <a:pPr eaLnBrk="1" hangingPunct="1">
              <a:spcBef>
                <a:spcPct val="50000"/>
              </a:spcBef>
            </a:pPr>
            <a:r>
              <a:rPr lang="en-US" altLang="en-US" b="1"/>
              <a:t>Observation hint – if the NPC is pointed toward you and you can also see Syrtis Major and the SPC looks big and bright you are likely mistaking Hellas for the South Pole Cap</a:t>
            </a:r>
          </a:p>
        </p:txBody>
      </p:sp>
      <p:sp>
        <p:nvSpPr>
          <p:cNvPr id="27652" name="Text Box 4"/>
          <p:cNvSpPr txBox="1">
            <a:spLocks noChangeArrowheads="1"/>
          </p:cNvSpPr>
          <p:nvPr/>
        </p:nvSpPr>
        <p:spPr bwMode="auto">
          <a:xfrm>
            <a:off x="304800" y="304800"/>
            <a:ext cx="2438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t>Prime Target 3</a:t>
            </a:r>
          </a:p>
          <a:p>
            <a:pPr>
              <a:spcBef>
                <a:spcPct val="50000"/>
              </a:spcBef>
            </a:pPr>
            <a:endParaRPr lang="en-US" altLang="en-US" sz="2400" b="1"/>
          </a:p>
          <a:p>
            <a:pPr>
              <a:spcBef>
                <a:spcPct val="50000"/>
              </a:spcBef>
            </a:pPr>
            <a:r>
              <a:rPr lang="en-US" altLang="en-US" sz="2400" b="1"/>
              <a:t>Impact Basins</a:t>
            </a:r>
            <a:r>
              <a:rPr lang="en-US" altLang="en-US" b="1"/>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z="4000" smtClean="0"/>
              <a:t>Prime Target 4 -- LOWELL BAND</a:t>
            </a:r>
          </a:p>
        </p:txBody>
      </p:sp>
      <p:pic>
        <p:nvPicPr>
          <p:cNvPr id="28675" name="Picture 3" descr="swin_S10"/>
          <p:cNvPicPr>
            <a:picLocks noChangeAspect="1" noChangeArrowheads="1"/>
          </p:cNvPicPr>
          <p:nvPr>
            <p:ph idx="1"/>
          </p:nvPr>
        </p:nvPicPr>
        <p:blipFill>
          <a:blip r:embed="rId2">
            <a:extLst>
              <a:ext uri="{28A0092B-C50C-407E-A947-70E740481C1C}">
                <a14:useLocalDpi xmlns:a14="http://schemas.microsoft.com/office/drawing/2010/main" val="0"/>
              </a:ext>
            </a:extLst>
          </a:blip>
          <a:srcRect b="8356"/>
          <a:stretch>
            <a:fillRect/>
          </a:stretch>
        </p:blipFill>
        <p:spPr>
          <a:xfrm>
            <a:off x="3810000" y="1600200"/>
            <a:ext cx="492918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381000" y="1143000"/>
            <a:ext cx="3352800" cy="54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t>As the NPC retreats it becomes surrounded by a dark blue collar expanding 19 miles a day towards the south</a:t>
            </a:r>
          </a:p>
          <a:p>
            <a:pPr eaLnBrk="1" hangingPunct="1">
              <a:spcBef>
                <a:spcPct val="50000"/>
              </a:spcBef>
            </a:pPr>
            <a:r>
              <a:rPr lang="en-US" altLang="en-US" b="1"/>
              <a:t>Once regarded as a melt water and later as expanding vegetation</a:t>
            </a:r>
          </a:p>
          <a:p>
            <a:pPr eaLnBrk="1" hangingPunct="1">
              <a:spcBef>
                <a:spcPct val="50000"/>
              </a:spcBef>
            </a:pPr>
            <a:r>
              <a:rPr lang="en-US" altLang="en-US" b="1"/>
              <a:t>In reality it is a large clay sand sea that covers an area the size of the Sahara with dunes about 3/10 of a mile apart</a:t>
            </a:r>
          </a:p>
          <a:p>
            <a:pPr eaLnBrk="1" hangingPunct="1">
              <a:spcBef>
                <a:spcPct val="50000"/>
              </a:spcBef>
            </a:pPr>
            <a:r>
              <a:rPr lang="en-US" altLang="en-US" b="1"/>
              <a:t>It appears to darken because of the greater distribution of light colored dust at this time of the year in the southern desert regions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 </a:t>
            </a:r>
          </a:p>
        </p:txBody>
      </p:sp>
      <p:pic>
        <p:nvPicPr>
          <p:cNvPr id="29699" name="Picture 3" descr="MarsD"/>
          <p:cNvPicPr>
            <a:picLocks noChangeAspect="1" noChangeArrowheads="1"/>
          </p:cNvPicPr>
          <p:nvPr>
            <p:ph sz="half" idx="1"/>
          </p:nvPr>
        </p:nvPicPr>
        <p:blipFill>
          <a:blip r:embed="rId3">
            <a:lum bright="-48000" contrast="36000"/>
            <a:extLst>
              <a:ext uri="{28A0092B-C50C-407E-A947-70E740481C1C}">
                <a14:useLocalDpi xmlns:a14="http://schemas.microsoft.com/office/drawing/2010/main" val="0"/>
              </a:ext>
            </a:extLst>
          </a:blip>
          <a:srcRect/>
          <a:stretch>
            <a:fillRect/>
          </a:stretch>
        </p:blipFill>
        <p:spPr>
          <a:xfrm>
            <a:off x="6019800" y="4114800"/>
            <a:ext cx="2147888" cy="174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descr="MarsE"/>
          <p:cNvPicPr>
            <a:picLocks noChangeAspect="1" noChangeArrowheads="1"/>
          </p:cNvPicPr>
          <p:nvPr>
            <p:ph sz="quarter" idx="2"/>
          </p:nvPr>
        </p:nvPicPr>
        <p:blipFill>
          <a:blip r:embed="rId4">
            <a:lum bright="-42000" contrast="24000"/>
            <a:extLst>
              <a:ext uri="{28A0092B-C50C-407E-A947-70E740481C1C}">
                <a14:useLocalDpi xmlns:a14="http://schemas.microsoft.com/office/drawing/2010/main" val="0"/>
              </a:ext>
            </a:extLst>
          </a:blip>
          <a:srcRect/>
          <a:stretch>
            <a:fillRect/>
          </a:stretch>
        </p:blipFill>
        <p:spPr>
          <a:xfrm>
            <a:off x="3733800" y="4038600"/>
            <a:ext cx="2011363" cy="175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Text Box 5"/>
          <p:cNvSpPr txBox="1">
            <a:spLocks noChangeArrowheads="1"/>
          </p:cNvSpPr>
          <p:nvPr/>
        </p:nvSpPr>
        <p:spPr bwMode="auto">
          <a:xfrm>
            <a:off x="5029200" y="830263"/>
            <a:ext cx="274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sp>
        <p:nvSpPr>
          <p:cNvPr id="29702" name="Text Box 6"/>
          <p:cNvSpPr txBox="1">
            <a:spLocks noChangeArrowheads="1"/>
          </p:cNvSpPr>
          <p:nvPr/>
        </p:nvSpPr>
        <p:spPr bwMode="auto">
          <a:xfrm rot="10800000" flipV="1">
            <a:off x="3429000" y="5865813"/>
            <a:ext cx="5027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25 – JUNE – 2001           O2 – JULY - 2001</a:t>
            </a:r>
          </a:p>
        </p:txBody>
      </p:sp>
      <p:pic>
        <p:nvPicPr>
          <p:cNvPr id="29703" name="Picture 7" descr="2001duststorms50"/>
          <p:cNvPicPr>
            <a:picLocks noChangeAspect="1" noChangeArrowheads="1"/>
          </p:cNvPicPr>
          <p:nvPr>
            <p:ph sz="quarter" idx="3"/>
          </p:nvPr>
        </p:nvPicPr>
        <p:blipFill>
          <a:blip r:embed="rId5">
            <a:lum bright="-6000" contrast="6000"/>
            <a:extLst>
              <a:ext uri="{28A0092B-C50C-407E-A947-70E740481C1C}">
                <a14:useLocalDpi xmlns:a14="http://schemas.microsoft.com/office/drawing/2010/main" val="0"/>
              </a:ext>
            </a:extLst>
          </a:blip>
          <a:srcRect/>
          <a:stretch>
            <a:fillRect/>
          </a:stretch>
        </p:blipFill>
        <p:spPr>
          <a:xfrm>
            <a:off x="3733800" y="609600"/>
            <a:ext cx="4378325" cy="291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4" name="Text Box 8"/>
          <p:cNvSpPr txBox="1">
            <a:spLocks noChangeArrowheads="1"/>
          </p:cNvSpPr>
          <p:nvPr/>
        </p:nvSpPr>
        <p:spPr bwMode="auto">
          <a:xfrm>
            <a:off x="533400" y="1676400"/>
            <a:ext cx="2743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t>Prime Target 5</a:t>
            </a:r>
          </a:p>
          <a:p>
            <a:pPr>
              <a:spcBef>
                <a:spcPct val="50000"/>
              </a:spcBef>
            </a:pPr>
            <a:r>
              <a:rPr lang="en-US" altLang="en-US" sz="2000" b="1"/>
              <a:t>Local Dust Storms</a:t>
            </a:r>
          </a:p>
        </p:txBody>
      </p:sp>
      <p:sp>
        <p:nvSpPr>
          <p:cNvPr id="29705" name="Text Box 9"/>
          <p:cNvSpPr txBox="1">
            <a:spLocks noChangeArrowheads="1"/>
          </p:cNvSpPr>
          <p:nvPr/>
        </p:nvSpPr>
        <p:spPr bwMode="auto">
          <a:xfrm>
            <a:off x="533400" y="2895600"/>
            <a:ext cx="2514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a:t>Global level dust storms are most likely at perihelion but local dust storms are unpredictable and can occur even at aphelion and should be looked for especially from the middle of June 2012 to the end of the year.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endParaRPr lang="en-US" smtClean="0"/>
          </a:p>
        </p:txBody>
      </p:sp>
      <p:sp>
        <p:nvSpPr>
          <p:cNvPr id="41987" name="Rectangle 3"/>
          <p:cNvSpPr>
            <a:spLocks noGrp="1" noChangeArrowheads="1"/>
          </p:cNvSpPr>
          <p:nvPr>
            <p:ph type="body" idx="1"/>
          </p:nvPr>
        </p:nvSpPr>
        <p:spPr/>
        <p:txBody>
          <a:bodyPr/>
          <a:lstStyle/>
          <a:p>
            <a:pPr eaLnBrk="1" hangingPunct="1">
              <a:defRPr/>
            </a:pPr>
            <a:endParaRPr lang="en-US" smtClean="0"/>
          </a:p>
        </p:txBody>
      </p:sp>
      <p:pic>
        <p:nvPicPr>
          <p:cNvPr id="30724" name="Picture 4" descr="Mars Image 2 by Richard Orr (4,576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4114800" y="455613"/>
            <a:ext cx="48006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latin typeface="Verdana" pitchFamily="34" charset="0"/>
              </a:rPr>
              <a:t>MARS DRAWING DATA </a:t>
            </a:r>
            <a:br>
              <a:rPr lang="en-US" altLang="en-US" b="1">
                <a:latin typeface="Verdana" pitchFamily="34" charset="0"/>
              </a:rPr>
            </a:br>
            <a:r>
              <a:rPr lang="en-US" altLang="en-US" b="1">
                <a:latin typeface="Verdana" pitchFamily="34" charset="0"/>
              </a:rPr>
              <a:t>CM = 2:00AM = 199 degrees </a:t>
            </a:r>
            <a:br>
              <a:rPr lang="en-US" altLang="en-US" b="1">
                <a:latin typeface="Verdana" pitchFamily="34" charset="0"/>
              </a:rPr>
            </a:br>
            <a:r>
              <a:rPr lang="en-US" altLang="en-US" b="1">
                <a:latin typeface="Verdana" pitchFamily="34" charset="0"/>
              </a:rPr>
              <a:t>Telescope = 155mm Refractor, Magnification = 464x &amp; 619x </a:t>
            </a:r>
            <a:br>
              <a:rPr lang="en-US" altLang="en-US" b="1">
                <a:latin typeface="Verdana" pitchFamily="34" charset="0"/>
              </a:rPr>
            </a:br>
            <a:r>
              <a:rPr lang="en-US" altLang="en-US" b="1">
                <a:latin typeface="Verdana" pitchFamily="34" charset="0"/>
              </a:rPr>
              <a:t>Filters: Bandmate Mars Type 2 (augmented with Red #25, Green #58, Blue #80A) </a:t>
            </a:r>
            <a:br>
              <a:rPr lang="en-US" altLang="en-US" b="1">
                <a:latin typeface="Verdana" pitchFamily="34" charset="0"/>
              </a:rPr>
            </a:br>
            <a:r>
              <a:rPr lang="en-US" altLang="en-US" b="1">
                <a:latin typeface="Verdana" pitchFamily="34" charset="0"/>
              </a:rPr>
              <a:t>Size = 24.1", Phase = 98%, Magnitude = -2.6 </a:t>
            </a:r>
          </a:p>
        </p:txBody>
      </p:sp>
      <p:pic>
        <p:nvPicPr>
          <p:cNvPr id="30726" name="Picture 6" descr="Mars Image 4 by Richard Orr (3,001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3581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7"/>
          <p:cNvSpPr>
            <a:spLocks noChangeArrowheads="1"/>
          </p:cNvSpPr>
          <p:nvPr/>
        </p:nvSpPr>
        <p:spPr bwMode="auto">
          <a:xfrm>
            <a:off x="3962400" y="3495675"/>
            <a:ext cx="4648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Verdana" pitchFamily="34" charset="0"/>
              </a:rPr>
              <a:t>MARS DRAWING OF SPC DATA </a:t>
            </a:r>
            <a:br>
              <a:rPr lang="en-US" altLang="en-US">
                <a:latin typeface="Verdana" pitchFamily="34" charset="0"/>
              </a:rPr>
            </a:br>
            <a:r>
              <a:rPr lang="en-US" altLang="en-US" b="1">
                <a:latin typeface="Verdana" pitchFamily="34" charset="0"/>
              </a:rPr>
              <a:t>CM</a:t>
            </a:r>
            <a:r>
              <a:rPr lang="en-US" altLang="en-US">
                <a:latin typeface="Verdana" pitchFamily="34" charset="0"/>
              </a:rPr>
              <a:t> = 3:00AM = 214 degrees </a:t>
            </a:r>
            <a:br>
              <a:rPr lang="en-US" altLang="en-US">
                <a:latin typeface="Verdana" pitchFamily="34" charset="0"/>
              </a:rPr>
            </a:br>
            <a:r>
              <a:rPr lang="en-US" altLang="en-US" b="1">
                <a:latin typeface="Verdana" pitchFamily="34" charset="0"/>
              </a:rPr>
              <a:t>Telescope</a:t>
            </a:r>
            <a:r>
              <a:rPr lang="en-US" altLang="en-US">
                <a:latin typeface="Verdana" pitchFamily="34" charset="0"/>
              </a:rPr>
              <a:t> = 155mm Refractor, Magnification = 619x </a:t>
            </a:r>
            <a:br>
              <a:rPr lang="en-US" altLang="en-US">
                <a:latin typeface="Verdana" pitchFamily="34" charset="0"/>
              </a:rPr>
            </a:br>
            <a:r>
              <a:rPr lang="en-US" altLang="en-US" b="1">
                <a:latin typeface="Verdana" pitchFamily="34" charset="0"/>
              </a:rPr>
              <a:t>Filters:</a:t>
            </a:r>
            <a:r>
              <a:rPr lang="en-US" altLang="en-US">
                <a:latin typeface="Verdana" pitchFamily="34" charset="0"/>
              </a:rPr>
              <a:t> Green #58 &amp; Blue #80A </a:t>
            </a:r>
            <a:br>
              <a:rPr lang="en-US" altLang="en-US">
                <a:latin typeface="Verdana" pitchFamily="34" charset="0"/>
              </a:rPr>
            </a:br>
            <a:r>
              <a:rPr lang="en-US" altLang="en-US" b="1">
                <a:latin typeface="Verdana" pitchFamily="34" charset="0"/>
              </a:rPr>
              <a:t>Size</a:t>
            </a:r>
            <a:r>
              <a:rPr lang="en-US" altLang="en-US">
                <a:latin typeface="Verdana" pitchFamily="34" charset="0"/>
              </a:rPr>
              <a:t> = 24.1", </a:t>
            </a:r>
            <a:r>
              <a:rPr lang="en-US" altLang="en-US" b="1">
                <a:latin typeface="Verdana" pitchFamily="34" charset="0"/>
              </a:rPr>
              <a:t>Phase</a:t>
            </a:r>
            <a:r>
              <a:rPr lang="en-US" altLang="en-US">
                <a:latin typeface="Verdana" pitchFamily="34" charset="0"/>
              </a:rPr>
              <a:t> = 98%, </a:t>
            </a:r>
            <a:r>
              <a:rPr lang="en-US" altLang="en-US" b="1">
                <a:latin typeface="Verdana" pitchFamily="34" charset="0"/>
              </a:rPr>
              <a:t>Magnitude</a:t>
            </a:r>
            <a:r>
              <a:rPr lang="en-US" altLang="en-US">
                <a:latin typeface="Verdana" pitchFamily="34" charset="0"/>
              </a:rPr>
              <a:t> = -2.6 </a:t>
            </a:r>
          </a:p>
        </p:txBody>
      </p:sp>
      <p:sp>
        <p:nvSpPr>
          <p:cNvPr id="30728" name="Rectangle 8"/>
          <p:cNvSpPr>
            <a:spLocks noChangeArrowheads="1"/>
          </p:cNvSpPr>
          <p:nvPr/>
        </p:nvSpPr>
        <p:spPr bwMode="auto">
          <a:xfrm>
            <a:off x="0" y="57578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latin typeface="Verdana" pitchFamily="34" charset="0"/>
              </a:rPr>
              <a:t>12 August 2003, 1:00 am to 3:00 am (Local Time)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st_mars_9927"/>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422275"/>
            <a:ext cx="82296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Text Box 3"/>
          <p:cNvSpPr txBox="1">
            <a:spLocks noChangeArrowheads="1"/>
          </p:cNvSpPr>
          <p:nvPr/>
        </p:nvSpPr>
        <p:spPr bwMode="auto">
          <a:xfrm>
            <a:off x="457200" y="62484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Once you look at Mars – You will never think of red light in the same way!</a:t>
            </a:r>
          </a:p>
        </p:txBody>
      </p:sp>
      <p:sp>
        <p:nvSpPr>
          <p:cNvPr id="31748" name="Text Box 4"/>
          <p:cNvSpPr txBox="1">
            <a:spLocks noChangeArrowheads="1"/>
          </p:cNvSpPr>
          <p:nvPr/>
        </p:nvSpPr>
        <p:spPr bwMode="auto">
          <a:xfrm>
            <a:off x="3352800" y="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Mars as Hubble sees 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066800"/>
          </a:xfrm>
        </p:spPr>
        <p:txBody>
          <a:bodyPr/>
          <a:lstStyle/>
          <a:p>
            <a:pPr eaLnBrk="1" hangingPunct="1">
              <a:defRPr/>
            </a:pPr>
            <a:r>
              <a:rPr lang="en-US" sz="4000" smtClean="0"/>
              <a:t>The GOOD, the BAD, the UGLY</a:t>
            </a:r>
          </a:p>
        </p:txBody>
      </p:sp>
      <p:sp>
        <p:nvSpPr>
          <p:cNvPr id="15363" name="Rectangle 3"/>
          <p:cNvSpPr>
            <a:spLocks noGrp="1" noChangeArrowheads="1"/>
          </p:cNvSpPr>
          <p:nvPr>
            <p:ph type="body" idx="1"/>
          </p:nvPr>
        </p:nvSpPr>
        <p:spPr>
          <a:xfrm>
            <a:off x="304800" y="1066800"/>
            <a:ext cx="8534400" cy="4953000"/>
          </a:xfrm>
        </p:spPr>
        <p:txBody>
          <a:bodyPr/>
          <a:lstStyle/>
          <a:p>
            <a:pPr eaLnBrk="1" hangingPunct="1">
              <a:lnSpc>
                <a:spcPct val="90000"/>
              </a:lnSpc>
              <a:defRPr/>
            </a:pPr>
            <a:r>
              <a:rPr lang="en-US" sz="1400" b="1" smtClean="0"/>
              <a:t>The Good:</a:t>
            </a:r>
            <a:endParaRPr lang="en-US" sz="1400" smtClean="0"/>
          </a:p>
          <a:p>
            <a:pPr lvl="1" eaLnBrk="1" hangingPunct="1">
              <a:lnSpc>
                <a:spcPct val="90000"/>
              </a:lnSpc>
              <a:defRPr/>
            </a:pPr>
            <a:r>
              <a:rPr lang="en-US" sz="1400" smtClean="0"/>
              <a:t>You can see clouds, dark markings, the polar cap or hood plus much more surface detail than on any other planet</a:t>
            </a:r>
          </a:p>
          <a:p>
            <a:pPr lvl="1" eaLnBrk="1" hangingPunct="1">
              <a:lnSpc>
                <a:spcPct val="90000"/>
              </a:lnSpc>
              <a:buFontTx/>
              <a:buNone/>
              <a:defRPr/>
            </a:pPr>
            <a:endParaRPr lang="en-US" sz="1400" smtClean="0"/>
          </a:p>
          <a:p>
            <a:pPr lvl="1" eaLnBrk="1" hangingPunct="1">
              <a:lnSpc>
                <a:spcPct val="90000"/>
              </a:lnSpc>
              <a:defRPr/>
            </a:pPr>
            <a:r>
              <a:rPr lang="en-US" sz="1400" smtClean="0"/>
              <a:t>Mars is placed high in the sky much more so than in most apparitions</a:t>
            </a:r>
          </a:p>
          <a:p>
            <a:pPr lvl="1" eaLnBrk="1" hangingPunct="1">
              <a:lnSpc>
                <a:spcPct val="90000"/>
              </a:lnSpc>
              <a:defRPr/>
            </a:pPr>
            <a:endParaRPr lang="en-US" sz="1400" smtClean="0"/>
          </a:p>
          <a:p>
            <a:pPr lvl="1" eaLnBrk="1" hangingPunct="1">
              <a:lnSpc>
                <a:spcPct val="90000"/>
              </a:lnSpc>
              <a:defRPr/>
            </a:pPr>
            <a:r>
              <a:rPr lang="en-US" sz="1400" smtClean="0"/>
              <a:t>You can observe Mars when the moon is bright</a:t>
            </a:r>
          </a:p>
          <a:p>
            <a:pPr lvl="1" eaLnBrk="1" hangingPunct="1">
              <a:lnSpc>
                <a:spcPct val="90000"/>
              </a:lnSpc>
              <a:defRPr/>
            </a:pPr>
            <a:endParaRPr lang="en-US" sz="1400" smtClean="0"/>
          </a:p>
          <a:p>
            <a:pPr eaLnBrk="1" hangingPunct="1">
              <a:lnSpc>
                <a:spcPct val="90000"/>
              </a:lnSpc>
              <a:defRPr/>
            </a:pPr>
            <a:r>
              <a:rPr lang="en-US" sz="1400" b="1" smtClean="0"/>
              <a:t>The Bad:</a:t>
            </a:r>
          </a:p>
          <a:p>
            <a:pPr lvl="1" eaLnBrk="1" hangingPunct="1">
              <a:lnSpc>
                <a:spcPct val="90000"/>
              </a:lnSpc>
              <a:defRPr/>
            </a:pPr>
            <a:r>
              <a:rPr lang="en-US" sz="1400" smtClean="0"/>
              <a:t>Mars only gets 13.9” in size at maximum in the apparition of 2012</a:t>
            </a:r>
          </a:p>
          <a:p>
            <a:pPr lvl="1" eaLnBrk="1" hangingPunct="1">
              <a:lnSpc>
                <a:spcPct val="90000"/>
              </a:lnSpc>
              <a:defRPr/>
            </a:pPr>
            <a:endParaRPr lang="en-US" sz="1400" smtClean="0"/>
          </a:p>
          <a:p>
            <a:pPr lvl="1" eaLnBrk="1" hangingPunct="1">
              <a:lnSpc>
                <a:spcPct val="90000"/>
              </a:lnSpc>
              <a:defRPr/>
            </a:pPr>
            <a:r>
              <a:rPr lang="en-US" sz="1400" smtClean="0"/>
              <a:t>In the dead of winter – clear skies but often very unstable</a:t>
            </a:r>
          </a:p>
          <a:p>
            <a:pPr lvl="1" eaLnBrk="1" hangingPunct="1">
              <a:lnSpc>
                <a:spcPct val="90000"/>
              </a:lnSpc>
              <a:buFontTx/>
              <a:buNone/>
              <a:defRPr/>
            </a:pPr>
            <a:endParaRPr lang="en-US" sz="1400" smtClean="0"/>
          </a:p>
          <a:p>
            <a:pPr lvl="1" eaLnBrk="1" hangingPunct="1">
              <a:lnSpc>
                <a:spcPct val="90000"/>
              </a:lnSpc>
              <a:defRPr/>
            </a:pPr>
            <a:r>
              <a:rPr lang="en-US" sz="1400" smtClean="0"/>
              <a:t>Mars is going to be small, very bright, with its surface markings subtle.  At first all you are likely to see is a yellow-orange ball with bright edges and an ill -defined dusky brown-smudge or two if lucky. Not like enhanced highly processed photos or even detailed drawings.</a:t>
            </a:r>
          </a:p>
          <a:p>
            <a:pPr eaLnBrk="1" hangingPunct="1">
              <a:lnSpc>
                <a:spcPct val="90000"/>
              </a:lnSpc>
              <a:defRPr/>
            </a:pPr>
            <a:endParaRPr lang="en-US" sz="1400" smtClean="0"/>
          </a:p>
          <a:p>
            <a:pPr eaLnBrk="1" hangingPunct="1">
              <a:lnSpc>
                <a:spcPct val="90000"/>
              </a:lnSpc>
              <a:defRPr/>
            </a:pPr>
            <a:r>
              <a:rPr lang="en-US" sz="1400" b="1" smtClean="0"/>
              <a:t>The Ugly:</a:t>
            </a:r>
          </a:p>
          <a:p>
            <a:pPr lvl="1" eaLnBrk="1" hangingPunct="1">
              <a:lnSpc>
                <a:spcPct val="90000"/>
              </a:lnSpc>
              <a:defRPr/>
            </a:pPr>
            <a:r>
              <a:rPr lang="en-US" sz="1400" smtClean="0"/>
              <a:t>Viewing Mars will be like trying to see details within a medium-sized lunar crater at full moon --while the crater is covered in a thick Los Angeles like-smog </a:t>
            </a:r>
          </a:p>
          <a:p>
            <a:pPr lvl="1" eaLnBrk="1" hangingPunct="1">
              <a:lnSpc>
                <a:spcPct val="90000"/>
              </a:lnSpc>
              <a:buFontTx/>
              <a:buNone/>
              <a:defRPr/>
            </a:pPr>
            <a:endParaRPr lang="en-US" sz="1400" smtClean="0"/>
          </a:p>
          <a:p>
            <a:pPr lvl="1" eaLnBrk="1" hangingPunct="1">
              <a:lnSpc>
                <a:spcPct val="90000"/>
              </a:lnSpc>
              <a:buFontTx/>
              <a:buNone/>
              <a:defRPr/>
            </a:pPr>
            <a:endParaRPr 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7" dur="500"/>
                                        <p:tgtEl>
                                          <p:spTgt spid="1536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3">
                                            <p:txEl>
                                              <p:pRg st="8" end="8"/>
                                            </p:txEl>
                                          </p:spTgt>
                                        </p:tgtEl>
                                        <p:attrNameLst>
                                          <p:attrName>style.visibility</p:attrName>
                                        </p:attrNameLst>
                                      </p:cBhvr>
                                      <p:to>
                                        <p:strVal val="visible"/>
                                      </p:to>
                                    </p:set>
                                    <p:animEffect transition="in" filter="blinds(horizontal)">
                                      <p:cBhvr>
                                        <p:cTn id="10" dur="500"/>
                                        <p:tgtEl>
                                          <p:spTgt spid="1536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363">
                                            <p:txEl>
                                              <p:pRg st="10" end="10"/>
                                            </p:txEl>
                                          </p:spTgt>
                                        </p:tgtEl>
                                        <p:attrNameLst>
                                          <p:attrName>style.visibility</p:attrName>
                                        </p:attrNameLst>
                                      </p:cBhvr>
                                      <p:to>
                                        <p:strVal val="visible"/>
                                      </p:to>
                                    </p:set>
                                    <p:animEffect transition="in" filter="blinds(horizontal)">
                                      <p:cBhvr>
                                        <p:cTn id="13" dur="500"/>
                                        <p:tgtEl>
                                          <p:spTgt spid="15363">
                                            <p:txEl>
                                              <p:pRg st="10" end="1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363">
                                            <p:txEl>
                                              <p:pRg st="12" end="12"/>
                                            </p:txEl>
                                          </p:spTgt>
                                        </p:tgtEl>
                                        <p:attrNameLst>
                                          <p:attrName>style.visibility</p:attrName>
                                        </p:attrNameLst>
                                      </p:cBhvr>
                                      <p:to>
                                        <p:strVal val="visible"/>
                                      </p:to>
                                    </p:set>
                                    <p:animEffect transition="in" filter="blinds(horizontal)">
                                      <p:cBhvr>
                                        <p:cTn id="16" dur="500"/>
                                        <p:tgtEl>
                                          <p:spTgt spid="15363">
                                            <p:txEl>
                                              <p:pRg st="12" end="1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5363">
                                            <p:txEl>
                                              <p:pRg st="14" end="14"/>
                                            </p:txEl>
                                          </p:spTgt>
                                        </p:tgtEl>
                                        <p:attrNameLst>
                                          <p:attrName>style.visibility</p:attrName>
                                        </p:attrNameLst>
                                      </p:cBhvr>
                                      <p:to>
                                        <p:strVal val="visible"/>
                                      </p:to>
                                    </p:set>
                                    <p:animEffect transition="in" filter="blinds(horizontal)">
                                      <p:cBhvr>
                                        <p:cTn id="21" dur="500"/>
                                        <p:tgtEl>
                                          <p:spTgt spid="15363">
                                            <p:txEl>
                                              <p:pRg st="14" end="1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5363">
                                            <p:txEl>
                                              <p:pRg st="15" end="15"/>
                                            </p:txEl>
                                          </p:spTgt>
                                        </p:tgtEl>
                                        <p:attrNameLst>
                                          <p:attrName>style.visibility</p:attrName>
                                        </p:attrNameLst>
                                      </p:cBhvr>
                                      <p:to>
                                        <p:strVal val="visible"/>
                                      </p:to>
                                    </p:set>
                                    <p:animEffect transition="in" filter="blinds(horizontal)">
                                      <p:cBhvr>
                                        <p:cTn id="24" dur="500"/>
                                        <p:tgtEl>
                                          <p:spTgt spid="1536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Mars 2012</a:t>
            </a:r>
          </a:p>
        </p:txBody>
      </p:sp>
      <p:sp>
        <p:nvSpPr>
          <p:cNvPr id="12291" name="Rectangle 3"/>
          <p:cNvSpPr>
            <a:spLocks noGrp="1" noChangeArrowheads="1"/>
          </p:cNvSpPr>
          <p:nvPr>
            <p:ph type="body" idx="1"/>
          </p:nvPr>
        </p:nvSpPr>
        <p:spPr>
          <a:xfrm>
            <a:off x="457200" y="1600200"/>
            <a:ext cx="8229600" cy="2895600"/>
          </a:xfrm>
        </p:spPr>
        <p:txBody>
          <a:bodyPr/>
          <a:lstStyle/>
          <a:p>
            <a:pPr eaLnBrk="1" hangingPunct="1">
              <a:lnSpc>
                <a:spcPct val="80000"/>
              </a:lnSpc>
              <a:defRPr/>
            </a:pPr>
            <a:r>
              <a:rPr lang="en-US" sz="2000" smtClean="0"/>
              <a:t>Mars will reach opposition on March 3rd and will be closest  to Earth on March 5th.  At that time it will reach 13.9 arcseconds in diameter at a distance 62,622,315 miles.</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It is not until July 2018 that we get a close approach where it will peak at 24.3”.</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From now through March the NP Cap will be shrinking (Martian northern spring season) while the SP Hood will be expanding.</a:t>
            </a:r>
          </a:p>
          <a:p>
            <a:pPr eaLnBrk="1" hangingPunct="1">
              <a:lnSpc>
                <a:spcPct val="80000"/>
              </a:lnSpc>
              <a:buFont typeface="Wingdings" pitchFamily="2" charset="2"/>
              <a:buNone/>
              <a:defRPr/>
            </a:pPr>
            <a:endParaRPr lang="en-US" sz="2000" smtClean="0"/>
          </a:p>
        </p:txBody>
      </p:sp>
      <p:pic>
        <p:nvPicPr>
          <p:cNvPr id="6148" name="Picture 4" descr="Image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95800"/>
            <a:ext cx="21240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3276600" y="4800600"/>
            <a:ext cx="457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t>A simulated view of the appearance of Mars during opposition at 2004 UT on March 03, 2012 (78.1</a:t>
            </a:r>
            <a:r>
              <a:rPr lang="en-US" altLang="en-US"/>
              <a:t>° </a:t>
            </a:r>
            <a:r>
              <a:rPr lang="en-US" altLang="en-US" b="1"/>
              <a:t>Ls, CM 189.8</a:t>
            </a:r>
            <a:r>
              <a:rPr lang="en-US" altLang="en-US"/>
              <a:t>°</a:t>
            </a:r>
            <a:r>
              <a:rPr lang="en-US" altLang="en-US" b="1"/>
              <a:t>)</a:t>
            </a:r>
            <a:r>
              <a:rPr lang="en-US" altLang="en-US"/>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Circle2"/>
          <p:cNvPicPr>
            <a:picLocks noChangeAspect="1" noChangeArrowheads="1"/>
          </p:cNvPicPr>
          <p:nvPr>
            <p:ph/>
          </p:nvPr>
        </p:nvPicPr>
        <p:blipFill>
          <a:blip r:embed="rId3">
            <a:lum bright="18000" contrast="30000"/>
            <a:extLst>
              <a:ext uri="{28A0092B-C50C-407E-A947-70E740481C1C}">
                <a14:useLocalDpi xmlns:a14="http://schemas.microsoft.com/office/drawing/2010/main" val="0"/>
              </a:ext>
            </a:extLst>
          </a:blip>
          <a:srcRect/>
          <a:stretch>
            <a:fillRect/>
          </a:stretch>
        </p:blipFill>
        <p:spPr>
          <a:xfrm>
            <a:off x="2717800" y="838200"/>
            <a:ext cx="6426200" cy="5214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Text Box 4"/>
          <p:cNvSpPr txBox="1">
            <a:spLocks noChangeArrowheads="1"/>
          </p:cNvSpPr>
          <p:nvPr/>
        </p:nvSpPr>
        <p:spPr bwMode="auto">
          <a:xfrm>
            <a:off x="152400" y="457200"/>
            <a:ext cx="25908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a:t>20% closer to the sun during perihelion (SP cap faces the sun) than at aphelion (NP cap faces the sun)</a:t>
            </a:r>
          </a:p>
          <a:p>
            <a:pPr eaLnBrk="1" hangingPunct="1">
              <a:spcBef>
                <a:spcPct val="50000"/>
              </a:spcBef>
            </a:pPr>
            <a:r>
              <a:rPr lang="en-US" altLang="en-US" sz="2000"/>
              <a:t>Southern Summers are 52 days shorter but 64 F warmer (45% more sun) than Summers in the north</a:t>
            </a:r>
          </a:p>
          <a:p>
            <a:pPr eaLnBrk="1" hangingPunct="1">
              <a:spcBef>
                <a:spcPct val="50000"/>
              </a:spcBef>
            </a:pPr>
            <a:r>
              <a:rPr lang="en-US" altLang="en-US" sz="2000"/>
              <a:t>From Earth 50% brighter when closest (wheat colored) than furthest (blood red)</a:t>
            </a:r>
          </a:p>
          <a:p>
            <a:pPr eaLnBrk="1" hangingPunct="1">
              <a:spcBef>
                <a:spcPct val="50000"/>
              </a:spcBef>
            </a:pPr>
            <a:endParaRPr lang="en-US" altLang="en-US" sz="20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endParaRPr lang="en-US" smtClean="0"/>
          </a:p>
        </p:txBody>
      </p:sp>
      <p:sp>
        <p:nvSpPr>
          <p:cNvPr id="61443" name="Rectangle 3"/>
          <p:cNvSpPr>
            <a:spLocks noGrp="1" noChangeArrowheads="1"/>
          </p:cNvSpPr>
          <p:nvPr>
            <p:ph type="body" idx="1"/>
          </p:nvPr>
        </p:nvSpPr>
        <p:spPr/>
        <p:txBody>
          <a:bodyPr/>
          <a:lstStyle/>
          <a:p>
            <a:pPr eaLnBrk="1" hangingPunct="1">
              <a:defRPr/>
            </a:pPr>
            <a:endParaRPr lang="en-US" smtClean="0"/>
          </a:p>
        </p:txBody>
      </p:sp>
      <p:pic>
        <p:nvPicPr>
          <p:cNvPr id="8196" name="Picture 4" descr="marsopposition2"/>
          <p:cNvPicPr>
            <a:picLocks noChangeAspect="1" noChangeArrowheads="1"/>
          </p:cNvPicPr>
          <p:nvPr/>
        </p:nvPicPr>
        <p:blipFill>
          <a:blip r:embed="rId2">
            <a:extLst>
              <a:ext uri="{28A0092B-C50C-407E-A947-70E740481C1C}">
                <a14:useLocalDpi xmlns:a14="http://schemas.microsoft.com/office/drawing/2010/main" val="0"/>
              </a:ext>
            </a:extLst>
          </a:blip>
          <a:srcRect r="41309" b="32352"/>
          <a:stretch>
            <a:fillRect/>
          </a:stretch>
        </p:blipFill>
        <p:spPr bwMode="auto">
          <a:xfrm>
            <a:off x="0" y="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arsopposition2"/>
          <p:cNvPicPr>
            <a:picLocks noChangeAspect="1" noChangeArrowheads="1"/>
          </p:cNvPicPr>
          <p:nvPr/>
        </p:nvPicPr>
        <p:blipFill>
          <a:blip r:embed="rId2">
            <a:extLst>
              <a:ext uri="{28A0092B-C50C-407E-A947-70E740481C1C}">
                <a14:useLocalDpi xmlns:a14="http://schemas.microsoft.com/office/drawing/2010/main" val="0"/>
              </a:ext>
            </a:extLst>
          </a:blip>
          <a:srcRect l="45146" b="33601"/>
          <a:stretch>
            <a:fillRect/>
          </a:stretch>
        </p:blipFill>
        <p:spPr bwMode="auto">
          <a:xfrm>
            <a:off x="0" y="3352800"/>
            <a:ext cx="914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3200" smtClean="0"/>
              <a:t/>
            </a:r>
            <a:br>
              <a:rPr lang="en-US" sz="3200" smtClean="0"/>
            </a:br>
            <a:r>
              <a:rPr lang="en-US" sz="3200" smtClean="0"/>
              <a:t>“Oft expectation fails, and most oft / there / Where most it promises.”</a:t>
            </a:r>
            <a:br>
              <a:rPr lang="en-US" sz="3200" smtClean="0"/>
            </a:br>
            <a:r>
              <a:rPr lang="en-US" sz="3200" smtClean="0"/>
              <a:t>		</a:t>
            </a:r>
            <a:r>
              <a:rPr lang="en-US" sz="2000" smtClean="0"/>
              <a:t>Shakespeare -- All’s Well That Ends Well, 2.1.145</a:t>
            </a:r>
          </a:p>
        </p:txBody>
      </p:sp>
      <p:sp>
        <p:nvSpPr>
          <p:cNvPr id="17411" name="Rectangle 3"/>
          <p:cNvSpPr>
            <a:spLocks noGrp="1" noChangeArrowheads="1"/>
          </p:cNvSpPr>
          <p:nvPr>
            <p:ph type="body" idx="1"/>
          </p:nvPr>
        </p:nvSpPr>
        <p:spPr/>
        <p:txBody>
          <a:bodyPr/>
          <a:lstStyle/>
          <a:p>
            <a:pPr eaLnBrk="1" hangingPunct="1">
              <a:buFont typeface="Wingdings" pitchFamily="2" charset="2"/>
              <a:buNone/>
              <a:defRPr/>
            </a:pPr>
            <a:endParaRPr lang="en-US" smtClean="0"/>
          </a:p>
          <a:p>
            <a:pPr eaLnBrk="1" hangingPunct="1">
              <a:buFont typeface="Wingdings" pitchFamily="2" charset="2"/>
              <a:buNone/>
              <a:defRPr/>
            </a:pPr>
            <a:r>
              <a:rPr lang="en-US" smtClean="0"/>
              <a:t>“History has shown that [Mars] has revealed itself only to those who care.  We do not expect first-time observers to come away from the eyepiece with a complete understanding of what he or she has seen.  Nor do we expect novice observers to see much.”     </a:t>
            </a:r>
            <a:r>
              <a:rPr lang="en-US" sz="1800" smtClean="0"/>
              <a:t>W. Sheehan &amp; S.J. O’Meara (The Lure of the Red Planet)</a:t>
            </a:r>
            <a:r>
              <a:rPr lang="en-US"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1929_m"/>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62200" y="1752600"/>
            <a:ext cx="4286250" cy="458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Text Box 3"/>
          <p:cNvSpPr txBox="1">
            <a:spLocks noChangeArrowheads="1"/>
          </p:cNvSpPr>
          <p:nvPr/>
        </p:nvSpPr>
        <p:spPr bwMode="auto">
          <a:xfrm>
            <a:off x="838200" y="228600"/>
            <a:ext cx="723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a:t>“Nothing is ever seen perfectly, but only by fragments, and under various conditions of obscurity” – John Ruskin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To See Mars at its Best</a:t>
            </a:r>
            <a:br>
              <a:rPr lang="en-US" smtClean="0"/>
            </a:br>
            <a:r>
              <a:rPr lang="en-US" sz="2400" smtClean="0"/>
              <a:t>(small bright with subtle markings)</a:t>
            </a:r>
          </a:p>
        </p:txBody>
      </p:sp>
      <p:sp>
        <p:nvSpPr>
          <p:cNvPr id="25603" name="Rectangle 3"/>
          <p:cNvSpPr>
            <a:spLocks noGrp="1" noChangeArrowheads="1"/>
          </p:cNvSpPr>
          <p:nvPr>
            <p:ph type="body" sz="half" idx="1"/>
          </p:nvPr>
        </p:nvSpPr>
        <p:spPr/>
        <p:txBody>
          <a:bodyPr/>
          <a:lstStyle/>
          <a:p>
            <a:pPr eaLnBrk="1" hangingPunct="1">
              <a:lnSpc>
                <a:spcPct val="80000"/>
              </a:lnSpc>
              <a:defRPr/>
            </a:pPr>
            <a:r>
              <a:rPr lang="en-US" sz="1400" b="1" smtClean="0"/>
              <a:t>Telescope (quality, size) Your goal is to maximize contrast and resolution</a:t>
            </a:r>
          </a:p>
          <a:p>
            <a:pPr lvl="1" eaLnBrk="1" hangingPunct="1">
              <a:lnSpc>
                <a:spcPct val="80000"/>
              </a:lnSpc>
              <a:defRPr/>
            </a:pPr>
            <a:r>
              <a:rPr lang="en-US" sz="1200" b="1" smtClean="0"/>
              <a:t>Resolution (Dawes limit) vs. contrast</a:t>
            </a:r>
          </a:p>
          <a:p>
            <a:pPr lvl="1" eaLnBrk="1" hangingPunct="1">
              <a:lnSpc>
                <a:spcPct val="80000"/>
              </a:lnSpc>
              <a:defRPr/>
            </a:pPr>
            <a:r>
              <a:rPr lang="en-US" sz="1200" b="1" smtClean="0"/>
              <a:t>Dobsonians – collimation is the key</a:t>
            </a:r>
          </a:p>
          <a:p>
            <a:pPr lvl="1" eaLnBrk="1" hangingPunct="1">
              <a:lnSpc>
                <a:spcPct val="80000"/>
              </a:lnSpc>
              <a:defRPr/>
            </a:pPr>
            <a:r>
              <a:rPr lang="en-US" sz="1200" b="1" smtClean="0"/>
              <a:t>MAK &amp; SCT – watch for tube currents</a:t>
            </a:r>
          </a:p>
          <a:p>
            <a:pPr lvl="1" eaLnBrk="1" hangingPunct="1">
              <a:lnSpc>
                <a:spcPct val="80000"/>
              </a:lnSpc>
              <a:defRPr/>
            </a:pPr>
            <a:r>
              <a:rPr lang="en-US" sz="1200" b="1" smtClean="0"/>
              <a:t>Trust your telescope – expect to be disappointed in your initial image of Mars</a:t>
            </a:r>
          </a:p>
          <a:p>
            <a:pPr lvl="1" eaLnBrk="1" hangingPunct="1">
              <a:lnSpc>
                <a:spcPct val="80000"/>
              </a:lnSpc>
              <a:buFontTx/>
              <a:buNone/>
              <a:defRPr/>
            </a:pPr>
            <a:endParaRPr lang="en-US" sz="1200" b="1" smtClean="0"/>
          </a:p>
          <a:p>
            <a:pPr eaLnBrk="1" hangingPunct="1">
              <a:lnSpc>
                <a:spcPct val="80000"/>
              </a:lnSpc>
              <a:defRPr/>
            </a:pPr>
            <a:r>
              <a:rPr lang="en-US" sz="1400" b="1" smtClean="0"/>
              <a:t>Location of Telescope</a:t>
            </a:r>
          </a:p>
          <a:p>
            <a:pPr eaLnBrk="1" hangingPunct="1">
              <a:lnSpc>
                <a:spcPct val="80000"/>
              </a:lnSpc>
              <a:defRPr/>
            </a:pPr>
            <a:endParaRPr lang="en-US" sz="1400" b="1" smtClean="0"/>
          </a:p>
          <a:p>
            <a:pPr eaLnBrk="1" hangingPunct="1">
              <a:lnSpc>
                <a:spcPct val="80000"/>
              </a:lnSpc>
              <a:defRPr/>
            </a:pPr>
            <a:r>
              <a:rPr lang="en-US" sz="1400" b="1" smtClean="0"/>
              <a:t>High Power (60-75x/inch on 8” or less; on 12” or more 500x) – eyepiece/barlow quality – refractors dump the diagonal if you can</a:t>
            </a:r>
          </a:p>
          <a:p>
            <a:pPr eaLnBrk="1" hangingPunct="1">
              <a:lnSpc>
                <a:spcPct val="80000"/>
              </a:lnSpc>
              <a:defRPr/>
            </a:pPr>
            <a:endParaRPr lang="en-US" sz="1400" b="1" smtClean="0"/>
          </a:p>
          <a:p>
            <a:pPr eaLnBrk="1" hangingPunct="1">
              <a:lnSpc>
                <a:spcPct val="80000"/>
              </a:lnSpc>
              <a:defRPr/>
            </a:pPr>
            <a:r>
              <a:rPr lang="en-US" sz="1400" b="1" smtClean="0"/>
              <a:t>Mount (high quality drive) and Chair</a:t>
            </a:r>
          </a:p>
          <a:p>
            <a:pPr eaLnBrk="1" hangingPunct="1">
              <a:lnSpc>
                <a:spcPct val="80000"/>
              </a:lnSpc>
              <a:buFont typeface="Wingdings" pitchFamily="2" charset="2"/>
              <a:buNone/>
              <a:defRPr/>
            </a:pPr>
            <a:endParaRPr lang="en-US" sz="1400" b="1" smtClean="0"/>
          </a:p>
          <a:p>
            <a:pPr eaLnBrk="1" hangingPunct="1">
              <a:lnSpc>
                <a:spcPct val="80000"/>
              </a:lnSpc>
              <a:defRPr/>
            </a:pPr>
            <a:r>
              <a:rPr lang="en-US" sz="1400" b="1" smtClean="0"/>
              <a:t>Patience and Practice</a:t>
            </a:r>
          </a:p>
          <a:p>
            <a:pPr eaLnBrk="1" hangingPunct="1">
              <a:lnSpc>
                <a:spcPct val="80000"/>
              </a:lnSpc>
              <a:defRPr/>
            </a:pPr>
            <a:endParaRPr lang="en-US" sz="1400" b="1" smtClean="0"/>
          </a:p>
          <a:p>
            <a:pPr eaLnBrk="1" hangingPunct="1">
              <a:lnSpc>
                <a:spcPct val="80000"/>
              </a:lnSpc>
              <a:defRPr/>
            </a:pPr>
            <a:r>
              <a:rPr lang="en-US" sz="1400" b="1" smtClean="0"/>
              <a:t>Familiarity with the gross surface markings -- know what to look for on Mars</a:t>
            </a:r>
          </a:p>
          <a:p>
            <a:pPr lvl="1" eaLnBrk="1" hangingPunct="1">
              <a:lnSpc>
                <a:spcPct val="80000"/>
              </a:lnSpc>
              <a:buFontTx/>
              <a:buNone/>
              <a:defRPr/>
            </a:pPr>
            <a:endParaRPr lang="en-US" sz="1400" b="1" smtClean="0"/>
          </a:p>
        </p:txBody>
      </p:sp>
      <p:pic>
        <p:nvPicPr>
          <p:cNvPr id="11268" name="Picture 4" descr="DSCN13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2672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randombar(horizontal)">
                                      <p:cBhvr>
                                        <p:cTn id="7" dur="500"/>
                                        <p:tgtEl>
                                          <p:spTgt spid="25603">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randombar(horizontal)">
                                      <p:cBhvr>
                                        <p:cTn id="10" dur="500"/>
                                        <p:tgtEl>
                                          <p:spTgt spid="2560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Effect transition="in" filter="randombar(horizontal)">
                                      <p:cBhvr>
                                        <p:cTn id="13" dur="500"/>
                                        <p:tgtEl>
                                          <p:spTgt spid="25603">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603">
                                            <p:txEl>
                                              <p:pRg st="4" end="4"/>
                                            </p:txEl>
                                          </p:spTgt>
                                        </p:tgtEl>
                                        <p:attrNameLst>
                                          <p:attrName>style.visibility</p:attrName>
                                        </p:attrNameLst>
                                      </p:cBhvr>
                                      <p:to>
                                        <p:strVal val="visible"/>
                                      </p:to>
                                    </p:set>
                                    <p:animEffect transition="in" filter="randombar(horizontal)">
                                      <p:cBhvr>
                                        <p:cTn id="16" dur="500"/>
                                        <p:tgtEl>
                                          <p:spTgt spid="2560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randombar(horizontal)">
                                      <p:cBhvr>
                                        <p:cTn id="21" dur="500"/>
                                        <p:tgtEl>
                                          <p:spTgt spid="25603">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603">
                                            <p:txEl>
                                              <p:pRg st="8" end="8"/>
                                            </p:txEl>
                                          </p:spTgt>
                                        </p:tgtEl>
                                        <p:attrNameLst>
                                          <p:attrName>style.visibility</p:attrName>
                                        </p:attrNameLst>
                                      </p:cBhvr>
                                      <p:to>
                                        <p:strVal val="visible"/>
                                      </p:to>
                                    </p:set>
                                    <p:animEffect transition="in" filter="randombar(horizontal)">
                                      <p:cBhvr>
                                        <p:cTn id="26" dur="500"/>
                                        <p:tgtEl>
                                          <p:spTgt spid="25603">
                                            <p:txEl>
                                              <p:pRg st="8" end="8"/>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5603">
                                            <p:txEl>
                                              <p:pRg st="10" end="10"/>
                                            </p:txEl>
                                          </p:spTgt>
                                        </p:tgtEl>
                                        <p:attrNameLst>
                                          <p:attrName>style.visibility</p:attrName>
                                        </p:attrNameLst>
                                      </p:cBhvr>
                                      <p:to>
                                        <p:strVal val="visible"/>
                                      </p:to>
                                    </p:set>
                                    <p:animEffect transition="in" filter="randombar(horizontal)">
                                      <p:cBhvr>
                                        <p:cTn id="31" dur="500"/>
                                        <p:tgtEl>
                                          <p:spTgt spid="25603">
                                            <p:txEl>
                                              <p:pRg st="10" end="1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5603">
                                            <p:txEl>
                                              <p:pRg st="12" end="12"/>
                                            </p:txEl>
                                          </p:spTgt>
                                        </p:tgtEl>
                                        <p:attrNameLst>
                                          <p:attrName>style.visibility</p:attrName>
                                        </p:attrNameLst>
                                      </p:cBhvr>
                                      <p:to>
                                        <p:strVal val="visible"/>
                                      </p:to>
                                    </p:set>
                                    <p:animEffect transition="in" filter="randombar(horizontal)">
                                      <p:cBhvr>
                                        <p:cTn id="36" dur="500"/>
                                        <p:tgtEl>
                                          <p:spTgt spid="25603">
                                            <p:txEl>
                                              <p:pRg st="12" end="1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603">
                                            <p:txEl>
                                              <p:pRg st="14" end="14"/>
                                            </p:txEl>
                                          </p:spTgt>
                                        </p:tgtEl>
                                        <p:attrNameLst>
                                          <p:attrName>style.visibility</p:attrName>
                                        </p:attrNameLst>
                                      </p:cBhvr>
                                      <p:to>
                                        <p:strVal val="visible"/>
                                      </p:to>
                                    </p:set>
                                    <p:animEffect transition="in" filter="randombar(horizontal)">
                                      <p:cBhvr>
                                        <p:cTn id="41" dur="500"/>
                                        <p:tgtEl>
                                          <p:spTgt spid="2560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307</TotalTime>
  <Words>2313</Words>
  <Application>Microsoft Office PowerPoint</Application>
  <PresentationFormat>On-screen Show (4:3)</PresentationFormat>
  <Paragraphs>256</Paragraphs>
  <Slides>29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Wingdings</vt:lpstr>
      <vt:lpstr>Times New Roman</vt:lpstr>
      <vt:lpstr>Verdana</vt:lpstr>
      <vt:lpstr>Beam</vt:lpstr>
      <vt:lpstr>OBSERVING MARS 2012</vt:lpstr>
      <vt:lpstr>PowerPoint Presentation</vt:lpstr>
      <vt:lpstr>The GOOD, the BAD, the UGLY</vt:lpstr>
      <vt:lpstr>Mars 2012</vt:lpstr>
      <vt:lpstr>PowerPoint Presentation</vt:lpstr>
      <vt:lpstr>PowerPoint Presentation</vt:lpstr>
      <vt:lpstr> “Oft expectation fails, and most oft / there / Where most it promises.”   Shakespeare -- All’s Well That Ends Well, 2.1.145</vt:lpstr>
      <vt:lpstr>PowerPoint Presentation</vt:lpstr>
      <vt:lpstr>To See Mars at its Best (small bright with subtle markings)</vt:lpstr>
      <vt:lpstr>PowerPoint Presentation</vt:lpstr>
      <vt:lpstr>Getting familiar with Mars</vt:lpstr>
      <vt:lpstr>MARS ORIENTATION</vt:lpstr>
      <vt:lpstr>   MARTIAN     METEOROLOGY</vt:lpstr>
      <vt:lpstr> USE OF COLOR FILTERS (a necessity not a choice; even so – improvements are going to be subtle)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Hints</vt:lpstr>
      <vt:lpstr>Prime Target 1  Nix Olympica – Olympus Mons</vt:lpstr>
      <vt:lpstr>PowerPoint Presentation</vt:lpstr>
      <vt:lpstr>PowerPoint Presentation</vt:lpstr>
      <vt:lpstr>Prime Target 4 -- LOWELL BAND</vt:lpstr>
      <vt:lpstr> </vt:lpstr>
      <vt:lpstr>PowerPoint Presentation</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OBSERVING MARS</dc:title>
  <dc:creator>HP Authorized Customer</dc:creator>
  <cp:lastModifiedBy>Chas Rimpo</cp:lastModifiedBy>
  <cp:revision>30</cp:revision>
  <dcterms:created xsi:type="dcterms:W3CDTF">2010-02-15T12:26:07Z</dcterms:created>
  <dcterms:modified xsi:type="dcterms:W3CDTF">2013-11-29T16:06:05Z</dcterms:modified>
</cp:coreProperties>
</file>